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8"/>
  </p:notesMasterIdLst>
  <p:sldIdLst>
    <p:sldId id="256" r:id="rId2"/>
    <p:sldId id="261" r:id="rId3"/>
    <p:sldId id="262" r:id="rId4"/>
    <p:sldId id="258" r:id="rId5"/>
    <p:sldId id="259" r:id="rId6"/>
    <p:sldId id="260" r:id="rId7"/>
    <p:sldId id="264" r:id="rId8"/>
    <p:sldId id="265" r:id="rId9"/>
    <p:sldId id="266" r:id="rId10"/>
    <p:sldId id="267" r:id="rId11"/>
    <p:sldId id="271" r:id="rId12"/>
    <p:sldId id="268" r:id="rId13"/>
    <p:sldId id="269" r:id="rId14"/>
    <p:sldId id="270" r:id="rId15"/>
    <p:sldId id="272" r:id="rId16"/>
    <p:sldId id="273" r:id="rId17"/>
    <p:sldId id="275" r:id="rId18"/>
    <p:sldId id="274"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94" r:id="rId44"/>
    <p:sldId id="300" r:id="rId45"/>
    <p:sldId id="302" r:id="rId46"/>
    <p:sldId id="303" r:id="rId47"/>
    <p:sldId id="304" r:id="rId48"/>
    <p:sldId id="305" r:id="rId49"/>
    <p:sldId id="306" r:id="rId50"/>
    <p:sldId id="307" r:id="rId51"/>
    <p:sldId id="308" r:id="rId52"/>
    <p:sldId id="309" r:id="rId53"/>
    <p:sldId id="310" r:id="rId54"/>
    <p:sldId id="311" r:id="rId55"/>
    <p:sldId id="312" r:id="rId56"/>
    <p:sldId id="314" r:id="rId57"/>
    <p:sldId id="315" r:id="rId58"/>
    <p:sldId id="316" r:id="rId59"/>
    <p:sldId id="317" r:id="rId60"/>
    <p:sldId id="318" r:id="rId61"/>
    <p:sldId id="319" r:id="rId62"/>
    <p:sldId id="320" r:id="rId63"/>
    <p:sldId id="321" r:id="rId64"/>
    <p:sldId id="322" r:id="rId65"/>
    <p:sldId id="323" r:id="rId66"/>
    <p:sldId id="325" r:id="rId67"/>
    <p:sldId id="326" r:id="rId68"/>
    <p:sldId id="324" r:id="rId69"/>
    <p:sldId id="327" r:id="rId70"/>
    <p:sldId id="330" r:id="rId71"/>
    <p:sldId id="328" r:id="rId72"/>
    <p:sldId id="329" r:id="rId73"/>
    <p:sldId id="332" r:id="rId74"/>
    <p:sldId id="333" r:id="rId75"/>
    <p:sldId id="341" r:id="rId76"/>
    <p:sldId id="342" r:id="rId77"/>
    <p:sldId id="334" r:id="rId78"/>
    <p:sldId id="335" r:id="rId79"/>
    <p:sldId id="336" r:id="rId80"/>
    <p:sldId id="345" r:id="rId81"/>
    <p:sldId id="337" r:id="rId82"/>
    <p:sldId id="343" r:id="rId83"/>
    <p:sldId id="346" r:id="rId84"/>
    <p:sldId id="347" r:id="rId85"/>
    <p:sldId id="344" r:id="rId86"/>
    <p:sldId id="348" r:id="rId87"/>
    <p:sldId id="349" r:id="rId88"/>
    <p:sldId id="354" r:id="rId89"/>
    <p:sldId id="350" r:id="rId90"/>
    <p:sldId id="352" r:id="rId91"/>
    <p:sldId id="351" r:id="rId92"/>
    <p:sldId id="353" r:id="rId93"/>
    <p:sldId id="355" r:id="rId94"/>
    <p:sldId id="356" r:id="rId95"/>
    <p:sldId id="359" r:id="rId96"/>
    <p:sldId id="357" r:id="rId97"/>
    <p:sldId id="358" r:id="rId98"/>
    <p:sldId id="360" r:id="rId99"/>
    <p:sldId id="361" r:id="rId100"/>
    <p:sldId id="362" r:id="rId101"/>
    <p:sldId id="363" r:id="rId102"/>
    <p:sldId id="381" r:id="rId103"/>
    <p:sldId id="364" r:id="rId104"/>
    <p:sldId id="365" r:id="rId105"/>
    <p:sldId id="367" r:id="rId106"/>
    <p:sldId id="372" r:id="rId107"/>
    <p:sldId id="368" r:id="rId108"/>
    <p:sldId id="366" r:id="rId109"/>
    <p:sldId id="369" r:id="rId110"/>
    <p:sldId id="376" r:id="rId111"/>
    <p:sldId id="373" r:id="rId112"/>
    <p:sldId id="374" r:id="rId113"/>
    <p:sldId id="378" r:id="rId114"/>
    <p:sldId id="379" r:id="rId115"/>
    <p:sldId id="380" r:id="rId116"/>
    <p:sldId id="382" r:id="rId117"/>
    <p:sldId id="383" r:id="rId118"/>
    <p:sldId id="384" r:id="rId119"/>
    <p:sldId id="386" r:id="rId120"/>
    <p:sldId id="385" r:id="rId121"/>
    <p:sldId id="393" r:id="rId122"/>
    <p:sldId id="387" r:id="rId123"/>
    <p:sldId id="388" r:id="rId124"/>
    <p:sldId id="389" r:id="rId125"/>
    <p:sldId id="390" r:id="rId126"/>
    <p:sldId id="391" r:id="rId1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444" autoAdjust="0"/>
  </p:normalViewPr>
  <p:slideViewPr>
    <p:cSldViewPr>
      <p:cViewPr varScale="1">
        <p:scale>
          <a:sx n="104" d="100"/>
          <a:sy n="104" d="100"/>
        </p:scale>
        <p:origin x="1824" y="11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microsoft.com/office/2016/11/relationships/changesInfo" Target="changesInfos/changesInfo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ena Pradeep" userId="677298288905908e" providerId="LiveId" clId="{1ED73639-D7D0-4983-819B-DB4B6BCE39A0}"/>
    <pc:docChg chg="delSld">
      <pc:chgData name="Beena Pradeep" userId="677298288905908e" providerId="LiveId" clId="{1ED73639-D7D0-4983-819B-DB4B6BCE39A0}" dt="2021-11-13T06:46:51.255" v="0" actId="47"/>
      <pc:docMkLst>
        <pc:docMk/>
      </pc:docMkLst>
      <pc:sldChg chg="del">
        <pc:chgData name="Beena Pradeep" userId="677298288905908e" providerId="LiveId" clId="{1ED73639-D7D0-4983-819B-DB4B6BCE39A0}" dt="2021-11-13T06:46:51.255" v="0" actId="47"/>
        <pc:sldMkLst>
          <pc:docMk/>
          <pc:sldMk cId="0" sldId="31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407BC24-D6EE-4478-B2BC-5D53F13C9A45}" type="datetimeFigureOut">
              <a:rPr lang="en-US" smtClean="0"/>
              <a:pPr/>
              <a:t>11/13/2021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BB0A7A-7277-48AC-AF99-A081AFD61BE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BB0A7A-7277-48AC-AF99-A081AFD61BE3}" type="slidenum">
              <a:rPr lang="en-US" smtClean="0"/>
              <a:pPr/>
              <a:t>81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BB0A7A-7277-48AC-AF99-A081AFD61BE3}" type="slidenum">
              <a:rPr lang="en-US" smtClean="0"/>
              <a:pPr/>
              <a:t>82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543125F-41F6-43DF-9FA0-DD9ABA990362}" type="datetimeFigureOut">
              <a:rPr lang="en-US" smtClean="0"/>
              <a:pPr/>
              <a:t>11/13/2021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5176D-82D1-445C-8721-A179F65BBD6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43125F-41F6-43DF-9FA0-DD9ABA990362}" type="datetimeFigureOut">
              <a:rPr lang="en-US" smtClean="0"/>
              <a:pPr/>
              <a:t>11/13/2021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5176D-82D1-445C-8721-A179F65BBD6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43125F-41F6-43DF-9FA0-DD9ABA990362}" type="datetimeFigureOut">
              <a:rPr lang="en-US" smtClean="0"/>
              <a:pPr/>
              <a:t>11/13/2021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5176D-82D1-445C-8721-A179F65BBD6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43125F-41F6-43DF-9FA0-DD9ABA990362}" type="datetimeFigureOut">
              <a:rPr lang="en-US" smtClean="0"/>
              <a:pPr/>
              <a:t>11/13/2021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5176D-82D1-445C-8721-A179F65BBD6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43125F-41F6-43DF-9FA0-DD9ABA990362}" type="datetimeFigureOut">
              <a:rPr lang="en-US" smtClean="0"/>
              <a:pPr/>
              <a:t>11/13/2021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5176D-82D1-445C-8721-A179F65BBD6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43125F-41F6-43DF-9FA0-DD9ABA990362}" type="datetimeFigureOut">
              <a:rPr lang="en-US" smtClean="0"/>
              <a:pPr/>
              <a:t>11/13/2021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5176D-82D1-445C-8721-A179F65BBD6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543125F-41F6-43DF-9FA0-DD9ABA990362}" type="datetimeFigureOut">
              <a:rPr lang="en-US" smtClean="0"/>
              <a:pPr/>
              <a:t>11/13/2021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C5176D-82D1-445C-8721-A179F65BBD6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543125F-41F6-43DF-9FA0-DD9ABA990362}" type="datetimeFigureOut">
              <a:rPr lang="en-US" smtClean="0"/>
              <a:pPr/>
              <a:t>11/13/2021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C5176D-82D1-445C-8721-A179F65BBD6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43125F-41F6-43DF-9FA0-DD9ABA990362}" type="datetimeFigureOut">
              <a:rPr lang="en-US" smtClean="0"/>
              <a:pPr/>
              <a:t>11/13/2021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C5176D-82D1-445C-8721-A179F65BBD6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43125F-41F6-43DF-9FA0-DD9ABA990362}" type="datetimeFigureOut">
              <a:rPr lang="en-US" smtClean="0"/>
              <a:pPr/>
              <a:t>11/13/2021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5176D-82D1-445C-8721-A179F65BBD6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43125F-41F6-43DF-9FA0-DD9ABA990362}" type="datetimeFigureOut">
              <a:rPr lang="en-US" smtClean="0"/>
              <a:pPr/>
              <a:t>11/13/2021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5176D-82D1-445C-8721-A179F65BBD6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43125F-41F6-43DF-9FA0-DD9ABA990362}" type="datetimeFigureOut">
              <a:rPr lang="en-US" smtClean="0"/>
              <a:pPr/>
              <a:t>11/13/2021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C5176D-82D1-445C-8721-A179F65BBD6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09600" y="304800"/>
            <a:ext cx="8229600" cy="5181600"/>
          </a:xfrm>
        </p:spPr>
        <p:txBody>
          <a:bodyPr>
            <a:normAutofit/>
          </a:bodyPr>
          <a:lstStyle/>
          <a:p>
            <a:pPr algn="l"/>
            <a:r>
              <a:rPr lang="en-US" sz="2400" dirty="0">
                <a:solidFill>
                  <a:schemeClr val="tx1"/>
                </a:solidFill>
              </a:rPr>
              <a:t>Herbert Simon (1916– 2001) was “an American political </a:t>
            </a:r>
            <a:r>
              <a:rPr lang="en-US" sz="2400" dirty="0" err="1">
                <a:solidFill>
                  <a:schemeClr val="tx1"/>
                </a:solidFill>
              </a:rPr>
              <a:t>scientist,economist</a:t>
            </a:r>
            <a:r>
              <a:rPr lang="en-US" sz="2400" dirty="0">
                <a:solidFill>
                  <a:schemeClr val="tx1"/>
                </a:solidFill>
              </a:rPr>
              <a:t>, sociologist, psychologist, and professor—most notably at Carnegie Mellon University—whose research ranged across the fields of cognitive psychology, cognitive science, computer science, public administration, economics, management, philosophy of science, </a:t>
            </a:r>
            <a:r>
              <a:rPr lang="en-US" sz="2400" dirty="0" err="1">
                <a:solidFill>
                  <a:schemeClr val="tx1"/>
                </a:solidFill>
              </a:rPr>
              <a:t>sociology,and</a:t>
            </a:r>
            <a:r>
              <a:rPr lang="en-US" sz="2400" dirty="0">
                <a:solidFill>
                  <a:schemeClr val="tx1"/>
                </a:solidFill>
              </a:rPr>
              <a:t> political science”. </a:t>
            </a:r>
          </a:p>
          <a:p>
            <a:pPr algn="l"/>
            <a:endParaRPr lang="en-US" sz="2400" dirty="0">
              <a:solidFill>
                <a:schemeClr val="tx1"/>
              </a:solidFill>
            </a:endParaRPr>
          </a:p>
          <a:p>
            <a:pPr algn="l"/>
            <a:endParaRPr lang="en-US" sz="2400" dirty="0">
              <a:solidFill>
                <a:schemeClr val="tx1"/>
              </a:solidFill>
            </a:endParaRPr>
          </a:p>
          <a:p>
            <a:pPr algn="l"/>
            <a:r>
              <a:rPr lang="en-US" sz="2400" dirty="0">
                <a:solidFill>
                  <a:schemeClr val="tx1"/>
                </a:solidFill>
              </a:rPr>
              <a:t>Alan Newell (1927 – 1992) was a long term collaborator of Simon at </a:t>
            </a:r>
            <a:r>
              <a:rPr lang="en-US" sz="2400" dirty="0" err="1">
                <a:solidFill>
                  <a:schemeClr val="tx1"/>
                </a:solidFill>
              </a:rPr>
              <a:t>CMU.He</a:t>
            </a:r>
            <a:r>
              <a:rPr lang="en-US" sz="2400" dirty="0">
                <a:solidFill>
                  <a:schemeClr val="tx1"/>
                </a:solidFill>
              </a:rPr>
              <a:t> designed the language Information Processing Language (IPL) in </a:t>
            </a:r>
            <a:r>
              <a:rPr lang="en-US" sz="2400" dirty="0" err="1">
                <a:solidFill>
                  <a:schemeClr val="tx1"/>
                </a:solidFill>
              </a:rPr>
              <a:t>whichLT</a:t>
            </a:r>
            <a:r>
              <a:rPr lang="en-US" sz="2400" dirty="0">
                <a:solidFill>
                  <a:schemeClr val="tx1"/>
                </a:solidFill>
              </a:rPr>
              <a:t> was implemented.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STRATEGY FOR EACH TURN</a:t>
            </a:r>
          </a:p>
        </p:txBody>
      </p:sp>
      <p:sp>
        <p:nvSpPr>
          <p:cNvPr id="3" name="Content Placeholder 2"/>
          <p:cNvSpPr>
            <a:spLocks noGrp="1"/>
          </p:cNvSpPr>
          <p:nvPr>
            <p:ph idx="1"/>
          </p:nvPr>
        </p:nvSpPr>
        <p:spPr/>
        <p:txBody>
          <a:bodyPr>
            <a:normAutofit/>
          </a:bodyPr>
          <a:lstStyle/>
          <a:p>
            <a:r>
              <a:rPr lang="en-US" sz="2900" dirty="0"/>
              <a:t>Turn=1	Go (1)(upper left corner)</a:t>
            </a:r>
          </a:p>
          <a:p>
            <a:r>
              <a:rPr lang="en-US" sz="2900" dirty="0"/>
              <a:t>Turn=2  if Board[5] is </a:t>
            </a:r>
            <a:r>
              <a:rPr lang="en-US" sz="2900" dirty="0" err="1"/>
              <a:t>blank,Go</a:t>
            </a:r>
            <a:r>
              <a:rPr lang="en-US" sz="2900" dirty="0"/>
              <a:t> (5) else Go (1)</a:t>
            </a:r>
          </a:p>
          <a:p>
            <a:r>
              <a:rPr lang="en-US" sz="2900" dirty="0"/>
              <a:t>Turn=3  if Board[9] is </a:t>
            </a:r>
            <a:r>
              <a:rPr lang="en-US" sz="2900" dirty="0" err="1"/>
              <a:t>blank,Go</a:t>
            </a:r>
            <a:r>
              <a:rPr lang="en-US" sz="2900" dirty="0"/>
              <a:t> (9) else Go (3)</a:t>
            </a:r>
          </a:p>
          <a:p>
            <a:r>
              <a:rPr lang="en-US" sz="2900" dirty="0"/>
              <a:t>Turn=4	if </a:t>
            </a:r>
            <a:r>
              <a:rPr lang="en-US" sz="2900" dirty="0" err="1"/>
              <a:t>Posswin</a:t>
            </a:r>
            <a:r>
              <a:rPr lang="en-US" sz="2900" dirty="0"/>
              <a:t>(X) is not 0,then 			             Go(</a:t>
            </a:r>
            <a:r>
              <a:rPr lang="en-US" sz="2900" dirty="0" err="1"/>
              <a:t>Posswin</a:t>
            </a:r>
            <a:r>
              <a:rPr lang="en-US" sz="2900" dirty="0"/>
              <a:t>(X)) else 					Go(Make2)</a:t>
            </a:r>
          </a:p>
          <a:p>
            <a:endParaRPr lang="en-US" sz="2900" dirty="0"/>
          </a:p>
          <a:p>
            <a:endParaRPr 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lstStyle/>
          <a:p>
            <a:r>
              <a:rPr lang="en-US" dirty="0"/>
              <a:t>Physical substances usually move from higher energy to lower ones, so valley descending occurs naturally. But there is some probability that transition to a higher energy state will occur. This probability is given by</a:t>
            </a:r>
          </a:p>
          <a:p>
            <a:pPr>
              <a:buNone/>
            </a:pPr>
            <a:r>
              <a:rPr lang="en-US" dirty="0"/>
              <a:t>Function p=e</a:t>
            </a:r>
            <a:r>
              <a:rPr lang="en-US" baseline="30000" dirty="0"/>
              <a:t>-∆E/KT </a:t>
            </a:r>
          </a:p>
          <a:p>
            <a:pPr>
              <a:buNone/>
            </a:pPr>
            <a:r>
              <a:rPr lang="en-US" dirty="0"/>
              <a:t>∆E is a positive change in energy level </a:t>
            </a:r>
          </a:p>
          <a:p>
            <a:pPr>
              <a:buNone/>
            </a:pPr>
            <a:r>
              <a:rPr lang="en-US" dirty="0"/>
              <a:t>T is a temperature</a:t>
            </a:r>
          </a:p>
          <a:p>
            <a:pPr>
              <a:buNone/>
            </a:pPr>
            <a:r>
              <a:rPr lang="en-US" dirty="0"/>
              <a:t>k is Boltzmann constant</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normAutofit/>
          </a:bodyPr>
          <a:lstStyle/>
          <a:p>
            <a:r>
              <a:rPr lang="en-US" dirty="0"/>
              <a:t>Rate at which system is cooled is called annealing schedule</a:t>
            </a:r>
          </a:p>
          <a:p>
            <a:r>
              <a:rPr lang="en-US" dirty="0"/>
              <a:t>∆E represents not only change in energy but generally change in the objective(heuristic) function</a:t>
            </a:r>
          </a:p>
          <a:p>
            <a:r>
              <a:rPr lang="en-US" dirty="0"/>
              <a:t>Since it is analogous </a:t>
            </a:r>
            <a:r>
              <a:rPr lang="en-US" dirty="0" err="1"/>
              <a:t>process,where</a:t>
            </a:r>
            <a:r>
              <a:rPr lang="en-US" dirty="0"/>
              <a:t> E and T are artificial ,incorporate k into T, hence the formula is</a:t>
            </a:r>
          </a:p>
          <a:p>
            <a:pPr>
              <a:buNone/>
            </a:pPr>
            <a:r>
              <a:rPr lang="en-US" dirty="0"/>
              <a:t>                    p=e</a:t>
            </a:r>
            <a:r>
              <a:rPr lang="en-US" baseline="30000" dirty="0"/>
              <a:t>-∆E/T</a:t>
            </a:r>
            <a:endParaRPr 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C:\Users\BEENA\Downloads\20190826_125653.jpg"/>
          <p:cNvPicPr>
            <a:picLocks noGrp="1" noChangeAspect="1" noChangeArrowheads="1"/>
          </p:cNvPicPr>
          <p:nvPr>
            <p:ph idx="1"/>
          </p:nvPr>
        </p:nvPicPr>
        <p:blipFill>
          <a:blip r:embed="rId2" cstate="print">
            <a:lum bright="23000"/>
          </a:blip>
          <a:srcRect/>
          <a:stretch>
            <a:fillRect/>
          </a:stretch>
        </p:blipFill>
        <p:spPr bwMode="auto">
          <a:xfrm>
            <a:off x="457200" y="533400"/>
            <a:ext cx="8229600" cy="6096000"/>
          </a:xfrm>
          <a:prstGeom prst="rect">
            <a:avLst/>
          </a:prstGeom>
          <a:noFill/>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Differences between hill climbing and simulated annealing</a:t>
            </a:r>
          </a:p>
        </p:txBody>
      </p:sp>
      <p:sp>
        <p:nvSpPr>
          <p:cNvPr id="3" name="Content Placeholder 2"/>
          <p:cNvSpPr>
            <a:spLocks noGrp="1"/>
          </p:cNvSpPr>
          <p:nvPr>
            <p:ph idx="1"/>
          </p:nvPr>
        </p:nvSpPr>
        <p:spPr/>
        <p:txBody>
          <a:bodyPr>
            <a:normAutofit fontScale="92500" lnSpcReduction="20000"/>
          </a:bodyPr>
          <a:lstStyle/>
          <a:p>
            <a:r>
              <a:rPr lang="en-US" dirty="0"/>
              <a:t>Annealing schedule must be maintained</a:t>
            </a:r>
          </a:p>
          <a:p>
            <a:r>
              <a:rPr lang="en-US" dirty="0"/>
              <a:t>Move to worse states may be accepted</a:t>
            </a:r>
          </a:p>
          <a:p>
            <a:r>
              <a:rPr lang="en-US" dirty="0"/>
              <a:t>Maintain in addition to current state , best state found so far</a:t>
            </a:r>
          </a:p>
          <a:p>
            <a:endParaRPr lang="en-US" dirty="0"/>
          </a:p>
          <a:p>
            <a:pPr>
              <a:buNone/>
            </a:pPr>
            <a:r>
              <a:rPr lang="en-US" dirty="0"/>
              <a:t>Annealing schedule  has three components</a:t>
            </a:r>
          </a:p>
          <a:p>
            <a:r>
              <a:rPr lang="en-US" dirty="0"/>
              <a:t>Initial value to be used for temperature</a:t>
            </a:r>
          </a:p>
          <a:p>
            <a:r>
              <a:rPr lang="en-US" dirty="0"/>
              <a:t>When the temperature has to be reduced</a:t>
            </a:r>
          </a:p>
          <a:p>
            <a:r>
              <a:rPr lang="en-US" dirty="0"/>
              <a:t>Amount by which temperature will be reduced each time it is changed</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First Search</a:t>
            </a:r>
          </a:p>
        </p:txBody>
      </p:sp>
      <p:sp>
        <p:nvSpPr>
          <p:cNvPr id="3" name="Content Placeholder 2"/>
          <p:cNvSpPr>
            <a:spLocks noGrp="1"/>
          </p:cNvSpPr>
          <p:nvPr>
            <p:ph idx="1"/>
          </p:nvPr>
        </p:nvSpPr>
        <p:spPr/>
        <p:txBody>
          <a:bodyPr>
            <a:normAutofit fontScale="92500" lnSpcReduction="10000"/>
          </a:bodyPr>
          <a:lstStyle/>
          <a:p>
            <a:r>
              <a:rPr lang="en-US" dirty="0"/>
              <a:t>It is method of combining advantages of both depth first search and breadth first search into a single method.</a:t>
            </a:r>
          </a:p>
          <a:p>
            <a:r>
              <a:rPr lang="en-US" dirty="0"/>
              <a:t>One way of combining the two is to follow a single path at a time ,but switch paths whenever some competing path looks more promising than current one does</a:t>
            </a:r>
          </a:p>
          <a:p>
            <a:r>
              <a:rPr lang="en-US" dirty="0"/>
              <a:t>It is called as a OR graph ,since each of its branches represents an alternative problem solving path</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normAutofit fontScale="85000" lnSpcReduction="20000"/>
          </a:bodyPr>
          <a:lstStyle/>
          <a:p>
            <a:r>
              <a:rPr lang="en-US" dirty="0"/>
              <a:t>To implement ,we need two list of nodes:</a:t>
            </a:r>
          </a:p>
          <a:p>
            <a:r>
              <a:rPr lang="en-US" dirty="0"/>
              <a:t>OPEN-nodes that have been generated and had heuristic function applied to them but which have not yet been examined.</a:t>
            </a:r>
          </a:p>
          <a:p>
            <a:r>
              <a:rPr lang="en-US" dirty="0"/>
              <a:t>CLOSED-nodes that have been already been examined</a:t>
            </a:r>
          </a:p>
          <a:p>
            <a:r>
              <a:rPr lang="en-US" dirty="0"/>
              <a:t>We need a heuristic function that estimates the merit of each node we generate. Call it as f</a:t>
            </a:r>
            <a:r>
              <a:rPr lang="en-US" baseline="30000" dirty="0"/>
              <a:t>’</a:t>
            </a:r>
          </a:p>
          <a:p>
            <a:pPr>
              <a:buNone/>
            </a:pPr>
            <a:r>
              <a:rPr lang="en-US" dirty="0"/>
              <a:t>  f=</a:t>
            </a:r>
            <a:r>
              <a:rPr lang="en-US" dirty="0" err="1"/>
              <a:t>g+h</a:t>
            </a:r>
            <a:r>
              <a:rPr lang="en-US" baseline="30000" dirty="0"/>
              <a:t>’</a:t>
            </a:r>
          </a:p>
          <a:p>
            <a:r>
              <a:rPr lang="en-US" dirty="0"/>
              <a:t>g is a measure of cost of getting from initial state to current node</a:t>
            </a:r>
          </a:p>
          <a:p>
            <a:r>
              <a:rPr lang="en-US" dirty="0"/>
              <a:t>h</a:t>
            </a:r>
            <a:r>
              <a:rPr lang="en-US" baseline="30000" dirty="0"/>
              <a:t>’ </a:t>
            </a:r>
            <a:r>
              <a:rPr lang="en-US" dirty="0"/>
              <a:t>is a measure additional cost of getting from current node to goal state</a:t>
            </a:r>
          </a:p>
          <a:p>
            <a:r>
              <a:rPr lang="en-US" dirty="0"/>
              <a:t>f</a:t>
            </a:r>
            <a:r>
              <a:rPr lang="en-US" baseline="30000" dirty="0"/>
              <a:t>’ </a:t>
            </a:r>
            <a:r>
              <a:rPr lang="en-US" dirty="0"/>
              <a:t>is cost of getting form initial state to goal node along the path that generated current node</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first search algorithm</a:t>
            </a:r>
          </a:p>
        </p:txBody>
      </p:sp>
      <p:pic>
        <p:nvPicPr>
          <p:cNvPr id="1026" name="Picture 2" descr="C:\Users\BEENA\Downloads\20190826_125735.jpg"/>
          <p:cNvPicPr>
            <a:picLocks noGrp="1" noChangeAspect="1" noChangeArrowheads="1"/>
          </p:cNvPicPr>
          <p:nvPr>
            <p:ph idx="1"/>
          </p:nvPr>
        </p:nvPicPr>
        <p:blipFill>
          <a:blip r:embed="rId2" cstate="print">
            <a:lum bright="24000"/>
          </a:blip>
          <a:srcRect/>
          <a:stretch>
            <a:fillRect/>
          </a:stretch>
        </p:blipFill>
        <p:spPr bwMode="auto">
          <a:xfrm>
            <a:off x="457200" y="1828800"/>
            <a:ext cx="8229600" cy="4267200"/>
          </a:xfrm>
          <a:prstGeom prst="rect">
            <a:avLst/>
          </a:prstGeom>
          <a:noFill/>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 Algorithm</a:t>
            </a:r>
          </a:p>
        </p:txBody>
      </p:sp>
      <p:sp>
        <p:nvSpPr>
          <p:cNvPr id="3" name="Content Placeholder 2"/>
          <p:cNvSpPr>
            <a:spLocks noGrp="1"/>
          </p:cNvSpPr>
          <p:nvPr>
            <p:ph idx="1"/>
          </p:nvPr>
        </p:nvSpPr>
        <p:spPr/>
        <p:txBody>
          <a:bodyPr>
            <a:normAutofit fontScale="85000" lnSpcReduction="10000"/>
          </a:bodyPr>
          <a:lstStyle/>
          <a:p>
            <a:pPr>
              <a:buNone/>
            </a:pPr>
            <a:r>
              <a:rPr lang="en-US" dirty="0"/>
              <a:t>1	Start with OPEN containing only the initial node. Set node g value to 0,h value to whatever it is. Set CLOSED to empty list</a:t>
            </a:r>
          </a:p>
          <a:p>
            <a:pPr marL="514350" indent="-514350">
              <a:buAutoNum type="arabicPlain" startAt="2"/>
            </a:pPr>
            <a:r>
              <a:rPr lang="en-US" dirty="0"/>
              <a:t>Until goal node is found ,repeat the following: If there are nodes on OPEN, report failure. Otherwise pick the node on OPEN with lowest f</a:t>
            </a:r>
            <a:r>
              <a:rPr lang="en-US" baseline="30000" dirty="0"/>
              <a:t>’  </a:t>
            </a:r>
            <a:r>
              <a:rPr lang="en-US" dirty="0"/>
              <a:t> value. Call it BESTNODE. Remove it from OPEN. Place it on CLOSED. See if the BESTNODE is goal node. If so exit and report a solution. Otherwise generate successors of BESTNODE but do not set BESTNODE to point to them yet. For each successors do the following:</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fontScale="92500" lnSpcReduction="10000"/>
          </a:bodyPr>
          <a:lstStyle/>
          <a:p>
            <a:pPr marL="514350" indent="-514350">
              <a:buFont typeface="+mj-lt"/>
              <a:buAutoNum type="alphaLcParenR"/>
            </a:pPr>
            <a:r>
              <a:rPr lang="en-US" dirty="0"/>
              <a:t>Set SUCCESSOR to point back to the BESTNODE</a:t>
            </a:r>
          </a:p>
          <a:p>
            <a:pPr marL="514350" indent="-514350">
              <a:buFont typeface="+mj-lt"/>
              <a:buAutoNum type="alphaLcParenR"/>
            </a:pPr>
            <a:r>
              <a:rPr lang="en-US" dirty="0"/>
              <a:t>Compute g(SUCCESSOR)=g(BESTNODE)+cost of getting from BESTNODE to SUCCESSOR.</a:t>
            </a:r>
          </a:p>
          <a:p>
            <a:pPr marL="514350" indent="-514350">
              <a:buFont typeface="+mj-lt"/>
              <a:buAutoNum type="alphaLcParenR"/>
            </a:pPr>
            <a:r>
              <a:rPr lang="en-US" dirty="0"/>
              <a:t>See if the SUCCESSOR is same as any node on OPEN. If so call the node OLD. Since this node already exists, throw the SUCCESSOR away and add OLD to the list of BESTNODE successors. Decide whether OLD parent link must be reset to point to BESTNODE. If the OLD is cheaper do nothing. If the SUCCESSOR is cheaper then reset OLD parent link to point to BESTNODE, record the new cheaper path in g(OLD)  and update f</a:t>
            </a:r>
            <a:r>
              <a:rPr lang="en-US" baseline="30000" dirty="0"/>
              <a:t>’ (</a:t>
            </a:r>
            <a:r>
              <a:rPr lang="en-US" dirty="0"/>
              <a:t> OLD)</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normAutofit fontScale="92500" lnSpcReduction="10000"/>
          </a:bodyPr>
          <a:lstStyle/>
          <a:p>
            <a:pPr>
              <a:buNone/>
            </a:pPr>
            <a:r>
              <a:rPr lang="en-US" dirty="0"/>
              <a:t>d)	If the SUCCESSOR was not on OPEN, see if it is on CLOSED. If so call node on CLOSED OLD and add OLD to list of BESTNODE successors. Check to see if the new path or old path is better  just as step2(C) and set parent link and g and f</a:t>
            </a:r>
            <a:r>
              <a:rPr lang="en-US" baseline="30000" dirty="0"/>
              <a:t>’  </a:t>
            </a:r>
            <a:r>
              <a:rPr lang="en-US" dirty="0"/>
              <a:t> values appropriately. If we have found a better path to OLD we must propagate the improvement to OLD successors</a:t>
            </a:r>
          </a:p>
          <a:p>
            <a:pPr>
              <a:buNone/>
            </a:pPr>
            <a:r>
              <a:rPr lang="en-US" dirty="0"/>
              <a:t>e)If SUCCESSOR was not already either on OPEN or </a:t>
            </a:r>
            <a:r>
              <a:rPr lang="en-US" dirty="0" err="1"/>
              <a:t>CLOSED,then</a:t>
            </a:r>
            <a:r>
              <a:rPr lang="en-US" dirty="0"/>
              <a:t> put it on OPEN and add it to the list of BESTNODE </a:t>
            </a:r>
            <a:r>
              <a:rPr lang="en-US" dirty="0" err="1"/>
              <a:t>successors.Compute</a:t>
            </a:r>
            <a:r>
              <a:rPr lang="en-US" dirty="0"/>
              <a:t> f</a:t>
            </a:r>
            <a:r>
              <a:rPr lang="en-US" baseline="30000" dirty="0"/>
              <a:t>’ </a:t>
            </a:r>
            <a:r>
              <a:rPr lang="en-US" dirty="0"/>
              <a:t>(SUCCESSOR)=g(SUCCESSOR)+ h</a:t>
            </a:r>
            <a:r>
              <a:rPr lang="en-US" baseline="30000" dirty="0"/>
              <a:t>’</a:t>
            </a:r>
            <a:r>
              <a:rPr lang="en-US" dirty="0"/>
              <a:t>(SUCCESSOR)</a:t>
            </a:r>
          </a:p>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Turn=5	 if </a:t>
            </a:r>
            <a:r>
              <a:rPr lang="en-US" dirty="0" err="1"/>
              <a:t>Posswin</a:t>
            </a:r>
            <a:r>
              <a:rPr lang="en-US" dirty="0"/>
              <a:t>(X) is not 0,then 		                            		  Go(</a:t>
            </a:r>
            <a:r>
              <a:rPr lang="en-US" dirty="0" err="1"/>
              <a:t>Posswin</a:t>
            </a:r>
            <a:r>
              <a:rPr lang="en-US" dirty="0"/>
              <a:t>(X)) else if  </a:t>
            </a:r>
          </a:p>
          <a:p>
            <a:pPr>
              <a:buNone/>
            </a:pPr>
            <a:r>
              <a:rPr lang="en-US" dirty="0"/>
              <a:t>                	Go(</a:t>
            </a:r>
            <a:r>
              <a:rPr lang="en-US" dirty="0" err="1"/>
              <a:t>Posswin</a:t>
            </a:r>
            <a:r>
              <a:rPr lang="en-US" dirty="0"/>
              <a:t>(O)) is not 0 then </a:t>
            </a:r>
          </a:p>
          <a:p>
            <a:pPr>
              <a:buNone/>
            </a:pPr>
            <a:r>
              <a:rPr lang="en-US" dirty="0"/>
              <a:t>                 	 Go(</a:t>
            </a:r>
            <a:r>
              <a:rPr lang="en-US" dirty="0" err="1"/>
              <a:t>Posswin</a:t>
            </a:r>
            <a:r>
              <a:rPr lang="en-US" dirty="0"/>
              <a:t>(O)), else if</a:t>
            </a:r>
          </a:p>
          <a:p>
            <a:pPr>
              <a:buNone/>
            </a:pPr>
            <a:r>
              <a:rPr lang="en-US" dirty="0"/>
              <a:t>                	Board[7] is blank then   </a:t>
            </a:r>
          </a:p>
          <a:p>
            <a:pPr>
              <a:buNone/>
            </a:pPr>
            <a:r>
              <a:rPr lang="en-US" dirty="0"/>
              <a:t>             	Go(7), else </a:t>
            </a:r>
          </a:p>
          <a:p>
            <a:pPr>
              <a:buNone/>
            </a:pPr>
            <a:r>
              <a:rPr lang="en-US" dirty="0"/>
              <a:t>             	 Go(3) </a:t>
            </a:r>
          </a:p>
          <a:p>
            <a:endParaRPr 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Role of the </a:t>
            </a:r>
            <a:r>
              <a:rPr lang="en-US" dirty="0" err="1"/>
              <a:t>function.A</a:t>
            </a:r>
            <a:r>
              <a:rPr lang="en-US" dirty="0"/>
              <a:t>* Algorithm can be used in finding minimal cost overall path or any path as quickly as possible</a:t>
            </a:r>
          </a:p>
          <a:p>
            <a:r>
              <a:rPr lang="en-US" dirty="0"/>
              <a:t>h</a:t>
            </a:r>
            <a:r>
              <a:rPr lang="en-US" baseline="30000" dirty="0"/>
              <a:t>’ </a:t>
            </a:r>
            <a:r>
              <a:rPr lang="en-US" dirty="0"/>
              <a:t> underestimates h and h</a:t>
            </a:r>
            <a:r>
              <a:rPr lang="en-US" baseline="30000" dirty="0"/>
              <a:t>’ </a:t>
            </a:r>
            <a:r>
              <a:rPr lang="en-US" dirty="0"/>
              <a:t> overestimates h</a:t>
            </a:r>
          </a:p>
          <a:p>
            <a:r>
              <a:rPr lang="en-US" dirty="0"/>
              <a:t>We can implement A* for tree </a:t>
            </a:r>
            <a:r>
              <a:rPr lang="en-US" dirty="0" err="1"/>
              <a:t>also,by</a:t>
            </a:r>
            <a:r>
              <a:rPr lang="en-US" dirty="0"/>
              <a:t> not bothering to </a:t>
            </a:r>
            <a:r>
              <a:rPr lang="en-US"/>
              <a:t>check whether the node is in OPEN or CLOSED</a:t>
            </a:r>
            <a:endParaRPr lang="en-US" dirty="0"/>
          </a:p>
          <a:p>
            <a:endParaRPr lang="en-US"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driven search</a:t>
            </a:r>
          </a:p>
        </p:txBody>
      </p:sp>
      <p:sp>
        <p:nvSpPr>
          <p:cNvPr id="3" name="Content Placeholder 2"/>
          <p:cNvSpPr>
            <a:spLocks noGrp="1"/>
          </p:cNvSpPr>
          <p:nvPr>
            <p:ph idx="1"/>
          </p:nvPr>
        </p:nvSpPr>
        <p:spPr/>
        <p:txBody>
          <a:bodyPr/>
          <a:lstStyle/>
          <a:p>
            <a:r>
              <a:rPr lang="en-US" dirty="0"/>
              <a:t>Agenda is list of tasks a system could perform</a:t>
            </a:r>
          </a:p>
          <a:p>
            <a:r>
              <a:rPr lang="en-US" dirty="0"/>
              <a:t>Each task has two things</a:t>
            </a:r>
          </a:p>
          <a:p>
            <a:pPr lvl="1"/>
            <a:r>
              <a:rPr lang="en-US" dirty="0"/>
              <a:t>List of reason why the task has been proposed(justification)</a:t>
            </a:r>
          </a:p>
          <a:p>
            <a:pPr lvl="1"/>
            <a:r>
              <a:rPr lang="en-US" dirty="0"/>
              <a:t>Rating representing overall weight of evidence suggesting that task would be useful</a:t>
            </a:r>
          </a:p>
          <a:p>
            <a:pPr lvl="1">
              <a:buFont typeface="Arial" pitchFamily="34" charset="0"/>
              <a:buChar char="•"/>
            </a:pPr>
            <a:r>
              <a:rPr lang="en-US" dirty="0"/>
              <a:t>Agenda driven search  good way to implement  monotonic  production system and poor way to implement </a:t>
            </a:r>
            <a:r>
              <a:rPr lang="en-US" dirty="0" err="1"/>
              <a:t>nonmonotonic</a:t>
            </a:r>
            <a:r>
              <a:rPr lang="en-US" dirty="0"/>
              <a:t> production system</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 Agenda driven search</a:t>
            </a:r>
          </a:p>
        </p:txBody>
      </p:sp>
      <p:pic>
        <p:nvPicPr>
          <p:cNvPr id="5122" name="Picture 2" descr="C:\Users\BEENA\Downloads\20190828_110105.jpg"/>
          <p:cNvPicPr>
            <a:picLocks noGrp="1" noChangeAspect="1" noChangeArrowheads="1"/>
          </p:cNvPicPr>
          <p:nvPr>
            <p:ph idx="1"/>
          </p:nvPr>
        </p:nvPicPr>
        <p:blipFill>
          <a:blip r:embed="rId2" cstate="print"/>
          <a:srcRect/>
          <a:stretch>
            <a:fillRect/>
          </a:stretch>
        </p:blipFill>
        <p:spPr bwMode="auto">
          <a:xfrm>
            <a:off x="457200" y="2050901"/>
            <a:ext cx="8229600" cy="3624560"/>
          </a:xfrm>
          <a:prstGeom prst="rect">
            <a:avLst/>
          </a:prstGeom>
          <a:noFill/>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Dialogue</a:t>
            </a:r>
          </a:p>
        </p:txBody>
      </p:sp>
      <p:pic>
        <p:nvPicPr>
          <p:cNvPr id="2050" name="Picture 2" descr="C:\Users\BEENA\Downloads\20190828_110028 (1).jpg"/>
          <p:cNvPicPr>
            <a:picLocks noGrp="1" noChangeAspect="1" noChangeArrowheads="1"/>
          </p:cNvPicPr>
          <p:nvPr>
            <p:ph idx="1"/>
          </p:nvPr>
        </p:nvPicPr>
        <p:blipFill>
          <a:blip r:embed="rId2" cstate="print"/>
          <a:srcRect/>
          <a:stretch>
            <a:fillRect/>
          </a:stretch>
        </p:blipFill>
        <p:spPr bwMode="auto">
          <a:xfrm>
            <a:off x="457200" y="2830463"/>
            <a:ext cx="8229600" cy="2065437"/>
          </a:xfrm>
          <a:prstGeom prst="rect">
            <a:avLst/>
          </a:prstGeom>
          <a:noFill/>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AND-OR Graph</a:t>
            </a:r>
          </a:p>
        </p:txBody>
      </p:sp>
      <p:sp>
        <p:nvSpPr>
          <p:cNvPr id="3" name="Content Placeholder 2"/>
          <p:cNvSpPr>
            <a:spLocks noGrp="1"/>
          </p:cNvSpPr>
          <p:nvPr>
            <p:ph idx="1"/>
          </p:nvPr>
        </p:nvSpPr>
        <p:spPr/>
        <p:txBody>
          <a:bodyPr/>
          <a:lstStyle/>
          <a:p>
            <a:r>
              <a:rPr lang="en-US" dirty="0"/>
              <a:t>It is useful for representing the solution of the problem than can be solved by decomposing them into a smaller problems , all of which must then be solved. It generates an arc called AND arc</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BEENA\Downloads\20190829_112010.jpg"/>
          <p:cNvPicPr>
            <a:picLocks noGrp="1" noChangeAspect="1" noChangeArrowheads="1"/>
          </p:cNvPicPr>
          <p:nvPr>
            <p:ph idx="1"/>
          </p:nvPr>
        </p:nvPicPr>
        <p:blipFill>
          <a:blip r:embed="rId2" cstate="print"/>
          <a:srcRect/>
          <a:stretch>
            <a:fillRect/>
          </a:stretch>
        </p:blipFill>
        <p:spPr bwMode="auto">
          <a:xfrm>
            <a:off x="969381" y="914400"/>
            <a:ext cx="7205238" cy="5211763"/>
          </a:xfrm>
          <a:prstGeom prst="rect">
            <a:avLst/>
          </a:prstGeom>
          <a:noFill/>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BEENA\Downloads\20190829_160453.jpg"/>
          <p:cNvPicPr>
            <a:picLocks noGrp="1" noChangeAspect="1" noChangeArrowheads="1"/>
          </p:cNvPicPr>
          <p:nvPr>
            <p:ph idx="1"/>
          </p:nvPr>
        </p:nvPicPr>
        <p:blipFill>
          <a:blip r:embed="rId2" cstate="print">
            <a:lum bright="15000" contrast="25000"/>
          </a:blip>
          <a:srcRect/>
          <a:stretch>
            <a:fillRect/>
          </a:stretch>
        </p:blipFill>
        <p:spPr bwMode="auto">
          <a:xfrm>
            <a:off x="914400" y="228600"/>
            <a:ext cx="7315200" cy="5867400"/>
          </a:xfrm>
          <a:prstGeom prst="rect">
            <a:avLst/>
          </a:prstGeom>
          <a:noFill/>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Constraint Satisfaction</a:t>
            </a:r>
          </a:p>
        </p:txBody>
      </p:sp>
      <p:sp>
        <p:nvSpPr>
          <p:cNvPr id="3" name="Content Placeholder 2"/>
          <p:cNvSpPr>
            <a:spLocks noGrp="1"/>
          </p:cNvSpPr>
          <p:nvPr>
            <p:ph idx="1"/>
          </p:nvPr>
        </p:nvSpPr>
        <p:spPr/>
        <p:txBody>
          <a:bodyPr/>
          <a:lstStyle/>
          <a:p>
            <a:r>
              <a:rPr lang="en-US" dirty="0"/>
              <a:t>Goal is to discover some problem state that satisfies the given set of </a:t>
            </a:r>
            <a:r>
              <a:rPr lang="en-US" dirty="0" err="1"/>
              <a:t>constraints.ex:cryptharithmetic</a:t>
            </a:r>
            <a:r>
              <a:rPr lang="en-US" dirty="0"/>
              <a:t> puzzle</a:t>
            </a:r>
          </a:p>
          <a:p>
            <a:r>
              <a:rPr lang="en-US" dirty="0"/>
              <a:t>It is search procedure that operates in space of constraint sets.</a:t>
            </a:r>
          </a:p>
          <a:p>
            <a:r>
              <a:rPr lang="en-US" dirty="0"/>
              <a:t>It is a two step process. First constraints are discovered and prorogated. Second step is to strengthen the constraint by guessing.</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It requires two kind of rules. </a:t>
            </a:r>
            <a:r>
              <a:rPr lang="en-US" dirty="0" err="1"/>
              <a:t>Fisrt</a:t>
            </a:r>
            <a:r>
              <a:rPr lang="en-US" dirty="0"/>
              <a:t> rule that define way the constraint validly propagated and rules that suggest guesses when necessary</a:t>
            </a:r>
          </a:p>
          <a:p>
            <a:r>
              <a:rPr lang="en-US" dirty="0"/>
              <a:t>Constraint satisfaction terminates for two reasons. First contradiction may be detected. Second propagation has run out of steam and no further changes can be made</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Cryptharithmetic</a:t>
            </a:r>
            <a:r>
              <a:rPr lang="en-US" dirty="0"/>
              <a:t> problem</a:t>
            </a:r>
          </a:p>
        </p:txBody>
      </p:sp>
      <p:sp>
        <p:nvSpPr>
          <p:cNvPr id="3" name="Content Placeholder 2"/>
          <p:cNvSpPr>
            <a:spLocks noGrp="1"/>
          </p:cNvSpPr>
          <p:nvPr>
            <p:ph idx="1"/>
          </p:nvPr>
        </p:nvSpPr>
        <p:spPr/>
        <p:txBody>
          <a:bodyPr>
            <a:normAutofit fontScale="92500" lnSpcReduction="10000"/>
          </a:bodyPr>
          <a:lstStyle/>
          <a:p>
            <a:pPr>
              <a:buNone/>
            </a:pPr>
            <a:r>
              <a:rPr lang="en-US" dirty="0"/>
              <a:t>Problem:</a:t>
            </a:r>
          </a:p>
          <a:p>
            <a:pPr>
              <a:buNone/>
            </a:pPr>
            <a:r>
              <a:rPr lang="en-US" dirty="0"/>
              <a:t>	SEND</a:t>
            </a:r>
          </a:p>
          <a:p>
            <a:pPr>
              <a:buNone/>
            </a:pPr>
            <a:r>
              <a:rPr lang="en-US" dirty="0"/>
              <a:t>	MORE</a:t>
            </a:r>
          </a:p>
          <a:p>
            <a:pPr>
              <a:buNone/>
            </a:pPr>
            <a:r>
              <a:rPr lang="en-US" dirty="0"/>
              <a:t>MONEY</a:t>
            </a:r>
          </a:p>
          <a:p>
            <a:pPr>
              <a:buNone/>
            </a:pPr>
            <a:endParaRPr lang="en-US" dirty="0"/>
          </a:p>
          <a:p>
            <a:pPr>
              <a:buNone/>
            </a:pPr>
            <a:r>
              <a:rPr lang="en-US" dirty="0"/>
              <a:t>Initial state: No two letters have same value, sum of digits must be shown in problem.</a:t>
            </a:r>
          </a:p>
          <a:p>
            <a:pPr>
              <a:buNone/>
            </a:pPr>
            <a:r>
              <a:rPr lang="en-US" dirty="0"/>
              <a:t>Goal state: All letters have been assigned a digit in such a way that all initial constraints are satisfied</a:t>
            </a:r>
          </a:p>
        </p:txBody>
      </p:sp>
      <p:cxnSp>
        <p:nvCxnSpPr>
          <p:cNvPr id="5" name="Straight Connector 4"/>
          <p:cNvCxnSpPr/>
          <p:nvPr/>
        </p:nvCxnSpPr>
        <p:spPr>
          <a:xfrm>
            <a:off x="533400" y="3124200"/>
            <a:ext cx="16002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09600" y="3581400"/>
            <a:ext cx="15240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Turn=6	 if </a:t>
            </a:r>
            <a:r>
              <a:rPr lang="en-US" dirty="0" err="1"/>
              <a:t>Posswin</a:t>
            </a:r>
            <a:r>
              <a:rPr lang="en-US" dirty="0"/>
              <a:t>(O) is not 0,then 			            Go(</a:t>
            </a:r>
            <a:r>
              <a:rPr lang="en-US" dirty="0" err="1"/>
              <a:t>Posswin</a:t>
            </a:r>
            <a:r>
              <a:rPr lang="en-US" dirty="0"/>
              <a:t>(0)) else if  </a:t>
            </a:r>
          </a:p>
          <a:p>
            <a:pPr>
              <a:buNone/>
            </a:pPr>
            <a:r>
              <a:rPr lang="en-US" dirty="0"/>
              <a:t>                      Go(</a:t>
            </a:r>
            <a:r>
              <a:rPr lang="en-US" dirty="0" err="1"/>
              <a:t>Posswin</a:t>
            </a:r>
            <a:r>
              <a:rPr lang="en-US" dirty="0"/>
              <a:t>(X) is not 0 then </a:t>
            </a:r>
          </a:p>
          <a:p>
            <a:pPr>
              <a:buNone/>
            </a:pPr>
            <a:r>
              <a:rPr lang="en-US" dirty="0"/>
              <a:t>                 	 Go(</a:t>
            </a:r>
            <a:r>
              <a:rPr lang="en-US" dirty="0" err="1"/>
              <a:t>Posswin</a:t>
            </a:r>
            <a:r>
              <a:rPr lang="en-US" dirty="0"/>
              <a:t>(X)), else </a:t>
            </a:r>
          </a:p>
          <a:p>
            <a:pPr>
              <a:buNone/>
            </a:pPr>
            <a:r>
              <a:rPr lang="en-US" dirty="0"/>
              <a:t>             	 Go(Make 2) </a:t>
            </a:r>
          </a:p>
          <a:p>
            <a:endParaRPr lang="en-US"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5973763"/>
          </a:xfrm>
        </p:spPr>
        <p:txBody>
          <a:bodyPr/>
          <a:lstStyle/>
          <a:p>
            <a:r>
              <a:rPr lang="en-US" dirty="0"/>
              <a:t>Constraints are propagated using rules that correspond to the properties of arithmetic</a:t>
            </a:r>
          </a:p>
          <a:p>
            <a:r>
              <a:rPr lang="en-US" dirty="0"/>
              <a:t>A value is guessed for some letter whose value is not been determined</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BEENA\Downloads\20190830_111457.jpg"/>
          <p:cNvPicPr>
            <a:picLocks noGrp="1" noChangeAspect="1" noChangeArrowheads="1"/>
          </p:cNvPicPr>
          <p:nvPr>
            <p:ph idx="1"/>
          </p:nvPr>
        </p:nvPicPr>
        <p:blipFill>
          <a:blip r:embed="rId2" cstate="print">
            <a:lum bright="17000" contrast="10000"/>
          </a:blip>
          <a:srcRect/>
          <a:stretch>
            <a:fillRect/>
          </a:stretch>
        </p:blipFill>
        <p:spPr bwMode="auto">
          <a:xfrm>
            <a:off x="1676400" y="914400"/>
            <a:ext cx="5181600" cy="5211763"/>
          </a:xfrm>
          <a:prstGeom prst="rect">
            <a:avLst/>
          </a:prstGeom>
          <a:noFill/>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Mean end analysis</a:t>
            </a:r>
          </a:p>
        </p:txBody>
      </p:sp>
      <p:sp>
        <p:nvSpPr>
          <p:cNvPr id="3" name="Content Placeholder 2"/>
          <p:cNvSpPr>
            <a:spLocks noGrp="1"/>
          </p:cNvSpPr>
          <p:nvPr>
            <p:ph idx="1"/>
          </p:nvPr>
        </p:nvSpPr>
        <p:spPr/>
        <p:txBody>
          <a:bodyPr>
            <a:normAutofit fontScale="92500"/>
          </a:bodyPr>
          <a:lstStyle/>
          <a:p>
            <a:r>
              <a:rPr lang="en-US" dirty="0"/>
              <a:t>Mixed strategy would make it possible to solve major parts of problem first and go back and solve small problems that arise in gluing big pieces. This technique is called mean end analysis</a:t>
            </a:r>
          </a:p>
          <a:p>
            <a:r>
              <a:rPr lang="en-US" dirty="0"/>
              <a:t>Mean end analysis centers around detection of difference between current sate and goal state</a:t>
            </a:r>
          </a:p>
          <a:p>
            <a:r>
              <a:rPr lang="en-US" dirty="0"/>
              <a:t>Backward chaining in which operators are selected and then </a:t>
            </a:r>
            <a:r>
              <a:rPr lang="en-US" dirty="0" err="1"/>
              <a:t>subgoals</a:t>
            </a:r>
            <a:r>
              <a:rPr lang="en-US" dirty="0"/>
              <a:t> are setup to establish the precondition of operators is called </a:t>
            </a:r>
            <a:r>
              <a:rPr lang="en-US" dirty="0" err="1"/>
              <a:t>subgoaling</a:t>
            </a:r>
            <a:endParaRPr lang="en-US"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0"/>
            <a:ext cx="8229600" cy="6126163"/>
          </a:xfrm>
        </p:spPr>
        <p:txBody>
          <a:bodyPr/>
          <a:lstStyle/>
          <a:p>
            <a:r>
              <a:rPr lang="en-US" dirty="0"/>
              <a:t>Left side of the rule describes the conditions that should be met for the rule to be applicable and right side describes those aspects of problem state that will be changed by application of rule</a:t>
            </a:r>
          </a:p>
          <a:p>
            <a:r>
              <a:rPr lang="en-US" dirty="0"/>
              <a:t>Robot were given the problem of moving a desk with two things on it form one room to another</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BEENA\Downloads\20190830_084652.jpg"/>
          <p:cNvPicPr>
            <a:picLocks noGrp="1" noChangeAspect="1" noChangeArrowheads="1"/>
          </p:cNvPicPr>
          <p:nvPr>
            <p:ph idx="1"/>
          </p:nvPr>
        </p:nvPicPr>
        <p:blipFill>
          <a:blip r:embed="rId2" cstate="print">
            <a:lum bright="28000" contrast="20000"/>
          </a:blip>
          <a:srcRect/>
          <a:stretch>
            <a:fillRect/>
          </a:stretch>
        </p:blipFill>
        <p:spPr bwMode="auto">
          <a:xfrm>
            <a:off x="729201" y="1600200"/>
            <a:ext cx="7685598" cy="4525963"/>
          </a:xfrm>
          <a:prstGeom prst="rect">
            <a:avLst/>
          </a:prstGeom>
          <a:noFill/>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BEENA\Downloads\20190830_084712.jpg"/>
          <p:cNvPicPr>
            <a:picLocks noGrp="1" noChangeAspect="1" noChangeArrowheads="1"/>
          </p:cNvPicPr>
          <p:nvPr>
            <p:ph idx="1"/>
          </p:nvPr>
        </p:nvPicPr>
        <p:blipFill>
          <a:blip r:embed="rId2" cstate="print">
            <a:lum bright="26000" contrast="13000"/>
          </a:blip>
          <a:srcRect/>
          <a:stretch>
            <a:fillRect/>
          </a:stretch>
        </p:blipFill>
        <p:spPr bwMode="auto">
          <a:xfrm>
            <a:off x="457200" y="2969096"/>
            <a:ext cx="8229600" cy="1788170"/>
          </a:xfrm>
          <a:prstGeom prst="rect">
            <a:avLst/>
          </a:prstGeom>
          <a:noFill/>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BEENA\Downloads\20190829_160306.jpg"/>
          <p:cNvPicPr>
            <a:picLocks noGrp="1" noChangeAspect="1" noChangeArrowheads="1"/>
          </p:cNvPicPr>
          <p:nvPr>
            <p:ph idx="1"/>
          </p:nvPr>
        </p:nvPicPr>
        <p:blipFill>
          <a:blip r:embed="rId2" cstate="print">
            <a:lum bright="24000" contrast="18000"/>
          </a:blip>
          <a:srcRect/>
          <a:stretch>
            <a:fillRect/>
          </a:stretch>
        </p:blipFill>
        <p:spPr bwMode="auto">
          <a:xfrm>
            <a:off x="457200" y="990600"/>
            <a:ext cx="8229600" cy="5181599"/>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Turn=7	 if </a:t>
            </a:r>
            <a:r>
              <a:rPr lang="en-US" dirty="0" err="1"/>
              <a:t>Posswin</a:t>
            </a:r>
            <a:r>
              <a:rPr lang="en-US" dirty="0"/>
              <a:t>(X) is not 0,then 			            Go(</a:t>
            </a:r>
            <a:r>
              <a:rPr lang="en-US" dirty="0" err="1"/>
              <a:t>Posswin</a:t>
            </a:r>
            <a:r>
              <a:rPr lang="en-US" dirty="0"/>
              <a:t>(X)) else if  </a:t>
            </a:r>
          </a:p>
          <a:p>
            <a:pPr>
              <a:buNone/>
            </a:pPr>
            <a:r>
              <a:rPr lang="en-US" dirty="0"/>
              <a:t>                      Go(</a:t>
            </a:r>
            <a:r>
              <a:rPr lang="en-US" dirty="0" err="1"/>
              <a:t>Posswin</a:t>
            </a:r>
            <a:r>
              <a:rPr lang="en-US" dirty="0"/>
              <a:t>(O) is not 0 then </a:t>
            </a:r>
          </a:p>
          <a:p>
            <a:pPr>
              <a:buNone/>
            </a:pPr>
            <a:r>
              <a:rPr lang="en-US" dirty="0"/>
              <a:t>                 	 Go(</a:t>
            </a:r>
            <a:r>
              <a:rPr lang="en-US" dirty="0" err="1"/>
              <a:t>Posswin</a:t>
            </a:r>
            <a:r>
              <a:rPr lang="en-US" dirty="0"/>
              <a:t>(O)), else </a:t>
            </a:r>
          </a:p>
          <a:p>
            <a:pPr>
              <a:buNone/>
            </a:pPr>
            <a:r>
              <a:rPr lang="en-US" dirty="0"/>
              <a:t>             	 go anywhere that is blank</a:t>
            </a:r>
          </a:p>
          <a:p>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Turn=8	 if </a:t>
            </a:r>
            <a:r>
              <a:rPr lang="en-US" dirty="0" err="1"/>
              <a:t>Posswin</a:t>
            </a:r>
            <a:r>
              <a:rPr lang="en-US" dirty="0"/>
              <a:t>(O) is not 0,then 			            Go(</a:t>
            </a:r>
            <a:r>
              <a:rPr lang="en-US" dirty="0" err="1"/>
              <a:t>Posswin</a:t>
            </a:r>
            <a:r>
              <a:rPr lang="en-US" dirty="0"/>
              <a:t>(O)) else if  </a:t>
            </a:r>
          </a:p>
          <a:p>
            <a:pPr>
              <a:buNone/>
            </a:pPr>
            <a:r>
              <a:rPr lang="en-US" dirty="0"/>
              <a:t>                      Go(</a:t>
            </a:r>
            <a:r>
              <a:rPr lang="en-US" dirty="0" err="1"/>
              <a:t>Posswin</a:t>
            </a:r>
            <a:r>
              <a:rPr lang="en-US" dirty="0"/>
              <a:t>(X) is not 0 then </a:t>
            </a:r>
          </a:p>
          <a:p>
            <a:pPr>
              <a:buNone/>
            </a:pPr>
            <a:r>
              <a:rPr lang="en-US" dirty="0"/>
              <a:t>                 	 Go(</a:t>
            </a:r>
            <a:r>
              <a:rPr lang="en-US" dirty="0" err="1"/>
              <a:t>Posswin</a:t>
            </a:r>
            <a:r>
              <a:rPr lang="en-US" dirty="0"/>
              <a:t>(X)), else </a:t>
            </a:r>
          </a:p>
          <a:p>
            <a:pPr>
              <a:buNone/>
            </a:pPr>
            <a:r>
              <a:rPr lang="en-US" dirty="0"/>
              <a:t>             	 go anywhere that is blank</a:t>
            </a:r>
          </a:p>
          <a:p>
            <a:pPr marL="514350" indent="-514350"/>
            <a:r>
              <a:rPr lang="en-US" dirty="0"/>
              <a:t>Turn =9        Same as Turn =7</a:t>
            </a:r>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COMMENTS</a:t>
            </a:r>
          </a:p>
        </p:txBody>
      </p:sp>
      <p:sp>
        <p:nvSpPr>
          <p:cNvPr id="3" name="Content Placeholder 2"/>
          <p:cNvSpPr>
            <a:spLocks noGrp="1"/>
          </p:cNvSpPr>
          <p:nvPr>
            <p:ph idx="1"/>
          </p:nvPr>
        </p:nvSpPr>
        <p:spPr/>
        <p:txBody>
          <a:bodyPr/>
          <a:lstStyle/>
          <a:p>
            <a:r>
              <a:rPr lang="en-US" dirty="0"/>
              <a:t>Less efficient than Program 1 (time)</a:t>
            </a:r>
          </a:p>
          <a:p>
            <a:r>
              <a:rPr lang="en-US" dirty="0"/>
              <a:t>More efficient (space)</a:t>
            </a:r>
          </a:p>
          <a:p>
            <a:r>
              <a:rPr lang="en-US" dirty="0"/>
              <a:t>More clarity (strategy)</a:t>
            </a:r>
          </a:p>
          <a:p>
            <a:r>
              <a:rPr lang="en-US" dirty="0"/>
              <a:t>Easier to change (strategy)</a:t>
            </a:r>
          </a:p>
          <a:p>
            <a:endParaRPr lang="en-US" dirty="0"/>
          </a:p>
          <a:p>
            <a:r>
              <a:rPr lang="en-US" dirty="0"/>
              <a:t>Cannot generalize the </a:t>
            </a:r>
            <a:r>
              <a:rPr lang="en-US" dirty="0" err="1"/>
              <a:t>pgm</a:t>
            </a:r>
            <a:r>
              <a:rPr lang="en-US" dirty="0"/>
              <a:t> knowledge to different domain.</a:t>
            </a:r>
          </a:p>
          <a:p>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PGM 2’</a:t>
            </a:r>
          </a:p>
        </p:txBody>
      </p:sp>
      <p:sp>
        <p:nvSpPr>
          <p:cNvPr id="3" name="Content Placeholder 2"/>
          <p:cNvSpPr>
            <a:spLocks noGrp="1"/>
          </p:cNvSpPr>
          <p:nvPr>
            <p:ph idx="1"/>
          </p:nvPr>
        </p:nvSpPr>
        <p:spPr/>
        <p:txBody>
          <a:bodyPr>
            <a:normAutofit/>
          </a:bodyPr>
          <a:lstStyle/>
          <a:p>
            <a:pPr>
              <a:lnSpc>
                <a:spcPct val="80000"/>
              </a:lnSpc>
            </a:pPr>
            <a:r>
              <a:rPr lang="en-US" altLang="ko-KR" dirty="0">
                <a:ea typeface="신명조" charset="-127"/>
              </a:rPr>
              <a:t>program 2</a:t>
            </a:r>
            <a:r>
              <a:rPr lang="ko-KR" altLang="en-US" dirty="0">
                <a:ea typeface="신명조" charset="-127"/>
              </a:rPr>
              <a:t> </a:t>
            </a:r>
            <a:r>
              <a:rPr lang="en-US" altLang="ko-KR" dirty="0">
                <a:ea typeface="신명조" charset="-127"/>
              </a:rPr>
              <a:t>board</a:t>
            </a:r>
          </a:p>
          <a:p>
            <a:pPr>
              <a:lnSpc>
                <a:spcPct val="80000"/>
              </a:lnSpc>
            </a:pPr>
            <a:r>
              <a:rPr lang="en-US" altLang="ko-KR" dirty="0">
                <a:ea typeface="신명조" charset="-127"/>
              </a:rPr>
              <a:t>magic square 15 </a:t>
            </a:r>
          </a:p>
          <a:p>
            <a:pPr>
              <a:lnSpc>
                <a:spcPct val="80000"/>
              </a:lnSpc>
            </a:pPr>
            <a:r>
              <a:rPr lang="en-US" altLang="ko-KR" dirty="0">
                <a:ea typeface="신명조" charset="-127"/>
              </a:rPr>
              <a:t>possible win check:</a:t>
            </a:r>
          </a:p>
          <a:p>
            <a:pPr>
              <a:lnSpc>
                <a:spcPct val="80000"/>
              </a:lnSpc>
              <a:buFontTx/>
              <a:buNone/>
            </a:pPr>
            <a:r>
              <a:rPr lang="en-US" dirty="0">
                <a:ea typeface="신명조" charset="-127"/>
              </a:rPr>
              <a:t>	S = sum of two paired owned by a player</a:t>
            </a:r>
          </a:p>
          <a:p>
            <a:pPr>
              <a:lnSpc>
                <a:spcPct val="80000"/>
              </a:lnSpc>
              <a:buFontTx/>
              <a:buNone/>
            </a:pPr>
            <a:r>
              <a:rPr lang="en-US" dirty="0">
                <a:ea typeface="신명조" charset="-127"/>
              </a:rPr>
              <a:t>	D = 15 – S</a:t>
            </a:r>
          </a:p>
          <a:p>
            <a:pPr>
              <a:lnSpc>
                <a:spcPct val="80000"/>
              </a:lnSpc>
              <a:buFontTx/>
              <a:buNone/>
            </a:pPr>
            <a:r>
              <a:rPr lang="en-US" dirty="0">
                <a:ea typeface="신명조" charset="-127"/>
              </a:rPr>
              <a:t>If the difference is not +</a:t>
            </a:r>
            <a:r>
              <a:rPr lang="en-US" dirty="0" err="1">
                <a:ea typeface="신명조" charset="-127"/>
              </a:rPr>
              <a:t>ve</a:t>
            </a:r>
            <a:r>
              <a:rPr lang="en-US" dirty="0">
                <a:ea typeface="신명조" charset="-127"/>
              </a:rPr>
              <a:t> or if it is greater than 9</a:t>
            </a:r>
            <a:r>
              <a:rPr lang="en-US" dirty="0">
                <a:ea typeface="신명조" charset="-127"/>
                <a:sym typeface="Wingdings" pitchFamily="2" charset="2"/>
              </a:rPr>
              <a:t>not collinear ;so ignored</a:t>
            </a:r>
          </a:p>
          <a:p>
            <a:pPr>
              <a:lnSpc>
                <a:spcPct val="80000"/>
              </a:lnSpc>
              <a:buFontTx/>
              <a:buNone/>
            </a:pPr>
            <a:r>
              <a:rPr lang="en-US" dirty="0">
                <a:ea typeface="신명조" charset="-127"/>
                <a:sym typeface="Wingdings" pitchFamily="2" charset="2"/>
              </a:rPr>
              <a:t>Otherwise if the square representing difference is blank ,move will produce a win</a:t>
            </a:r>
          </a:p>
          <a:p>
            <a:pPr>
              <a:lnSpc>
                <a:spcPct val="80000"/>
              </a:lnSpc>
              <a:buFontTx/>
              <a:buNone/>
            </a:pPr>
            <a:endParaRPr lang="en-US" dirty="0">
              <a:ea typeface="신명조" charset="-127"/>
            </a:endParaRPr>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PGM 3</a:t>
            </a:r>
          </a:p>
        </p:txBody>
      </p:sp>
      <p:sp>
        <p:nvSpPr>
          <p:cNvPr id="3" name="Content Placeholder 2"/>
          <p:cNvSpPr>
            <a:spLocks noGrp="1"/>
          </p:cNvSpPr>
          <p:nvPr>
            <p:ph idx="1"/>
          </p:nvPr>
        </p:nvSpPr>
        <p:spPr/>
        <p:txBody>
          <a:bodyPr/>
          <a:lstStyle/>
          <a:p>
            <a:r>
              <a:rPr lang="en-US" dirty="0"/>
              <a:t>Data Structure</a:t>
            </a:r>
          </a:p>
          <a:p>
            <a:pPr>
              <a:buNone/>
            </a:pPr>
            <a:r>
              <a:rPr lang="en-US" dirty="0"/>
              <a:t>	Board Position: nine element vector, list of board position from the next move and a number representing an estimate that leads to ultimate win for the player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To decide which set of board positions is </a:t>
            </a:r>
            <a:r>
              <a:rPr lang="en-US" dirty="0" err="1"/>
              <a:t>best,do</a:t>
            </a:r>
            <a:r>
              <a:rPr lang="en-US" dirty="0"/>
              <a:t> the following:</a:t>
            </a:r>
          </a:p>
        </p:txBody>
      </p:sp>
      <p:sp>
        <p:nvSpPr>
          <p:cNvPr id="3" name="Content Placeholder 2"/>
          <p:cNvSpPr>
            <a:spLocks noGrp="1"/>
          </p:cNvSpPr>
          <p:nvPr>
            <p:ph idx="1"/>
          </p:nvPr>
        </p:nvSpPr>
        <p:spPr/>
        <p:txBody>
          <a:bodyPr/>
          <a:lstStyle/>
          <a:p>
            <a:pPr marL="514350" indent="-514350">
              <a:buFont typeface="+mj-lt"/>
              <a:buAutoNum type="arabicPeriod"/>
            </a:pPr>
            <a:r>
              <a:rPr lang="en-US" dirty="0"/>
              <a:t>See if it is a </a:t>
            </a:r>
            <a:r>
              <a:rPr lang="en-US" dirty="0" err="1"/>
              <a:t>win.If</a:t>
            </a:r>
            <a:r>
              <a:rPr lang="en-US" dirty="0"/>
              <a:t> so call it best by giving highest possible rating </a:t>
            </a:r>
          </a:p>
          <a:p>
            <a:pPr marL="514350" indent="-514350">
              <a:buFont typeface="+mj-lt"/>
              <a:buAutoNum type="arabicPeriod"/>
            </a:pPr>
            <a:r>
              <a:rPr lang="en-US" dirty="0"/>
              <a:t>Otherwise consider all moves that opponent can make next. See which is worst for us, assume opponent makes that move. Whatever rating that move has, assign it to node we are considering</a:t>
            </a:r>
          </a:p>
          <a:p>
            <a:pPr marL="514350" indent="-514350">
              <a:buFont typeface="+mj-lt"/>
              <a:buAutoNum type="arabicPeriod"/>
            </a:pPr>
            <a:r>
              <a:rPr lang="en-US" dirty="0"/>
              <a:t>Best node is the one with highest rating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Comments</a:t>
            </a:r>
          </a:p>
        </p:txBody>
      </p:sp>
      <p:sp>
        <p:nvSpPr>
          <p:cNvPr id="3" name="Content Placeholder 2"/>
          <p:cNvSpPr>
            <a:spLocks noGrp="1"/>
          </p:cNvSpPr>
          <p:nvPr>
            <p:ph idx="1"/>
          </p:nvPr>
        </p:nvSpPr>
        <p:spPr/>
        <p:txBody>
          <a:bodyPr/>
          <a:lstStyle/>
          <a:p>
            <a:r>
              <a:rPr lang="en-US" dirty="0"/>
              <a:t>Extended to handle games more complicated than tic </a:t>
            </a:r>
            <a:r>
              <a:rPr lang="en-US" dirty="0" err="1"/>
              <a:t>tac</a:t>
            </a:r>
            <a:r>
              <a:rPr lang="en-US" dirty="0"/>
              <a:t> toe</a:t>
            </a:r>
          </a:p>
          <a:p>
            <a:r>
              <a:rPr lang="en-US" dirty="0"/>
              <a:t>It can be used in the situations where direct methods fail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properties</a:t>
            </a:r>
          </a:p>
        </p:txBody>
      </p:sp>
      <p:sp>
        <p:nvSpPr>
          <p:cNvPr id="3" name="Content Placeholder 2"/>
          <p:cNvSpPr>
            <a:spLocks noGrp="1"/>
          </p:cNvSpPr>
          <p:nvPr>
            <p:ph idx="1"/>
          </p:nvPr>
        </p:nvSpPr>
        <p:spPr/>
        <p:txBody>
          <a:bodyPr/>
          <a:lstStyle/>
          <a:p>
            <a:r>
              <a:rPr lang="en-US" dirty="0"/>
              <a:t>Voluminous</a:t>
            </a:r>
          </a:p>
          <a:p>
            <a:r>
              <a:rPr lang="en-US" dirty="0"/>
              <a:t>Hard to characterize accurately</a:t>
            </a:r>
          </a:p>
          <a:p>
            <a:r>
              <a:rPr lang="en-US" dirty="0"/>
              <a:t>Constantly changing</a:t>
            </a:r>
          </a:p>
          <a:p>
            <a:r>
              <a:rPr lang="en-US" dirty="0"/>
              <a:t>Differs in data being organized in a way that corresponds to the ways it will be used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ANSWERING PROBLEM</a:t>
            </a:r>
          </a:p>
        </p:txBody>
      </p:sp>
      <p:sp>
        <p:nvSpPr>
          <p:cNvPr id="3" name="Content Placeholder 2"/>
          <p:cNvSpPr>
            <a:spLocks noGrp="1"/>
          </p:cNvSpPr>
          <p:nvPr>
            <p:ph idx="1"/>
          </p:nvPr>
        </p:nvSpPr>
        <p:spPr/>
        <p:txBody>
          <a:bodyPr>
            <a:normAutofit/>
          </a:bodyPr>
          <a:lstStyle/>
          <a:p>
            <a:r>
              <a:rPr lang="en-US" dirty="0" err="1"/>
              <a:t>i</a:t>
            </a:r>
            <a:r>
              <a:rPr lang="en-US" dirty="0"/>
              <a:t>/p </a:t>
            </a:r>
            <a:r>
              <a:rPr lang="en-US" dirty="0" err="1"/>
              <a:t>text</a:t>
            </a:r>
            <a:r>
              <a:rPr lang="en-US" dirty="0" err="1">
                <a:sym typeface="Wingdings" pitchFamily="2" charset="2"/>
              </a:rPr>
              <a:t></a:t>
            </a:r>
            <a:r>
              <a:rPr lang="en-US" dirty="0" err="1"/>
              <a:t>Russia</a:t>
            </a:r>
            <a:r>
              <a:rPr lang="en-US" dirty="0"/>
              <a:t> massed troops on the Czech border</a:t>
            </a:r>
          </a:p>
          <a:p>
            <a:r>
              <a:rPr lang="en-US" dirty="0"/>
              <a:t>Dialogue 1</a:t>
            </a:r>
          </a:p>
          <a:p>
            <a:pPr>
              <a:buNone/>
            </a:pPr>
            <a:r>
              <a:rPr lang="en-US" sz="2800" dirty="0"/>
              <a:t>Q:Why did Russia do this?</a:t>
            </a:r>
          </a:p>
          <a:p>
            <a:pPr>
              <a:buNone/>
            </a:pPr>
            <a:r>
              <a:rPr lang="en-US" sz="2800" dirty="0"/>
              <a:t>A:Bcos Russia thought it could take political control on </a:t>
            </a:r>
            <a:r>
              <a:rPr lang="en-US" sz="2800" dirty="0" err="1"/>
              <a:t>czechoslovakia</a:t>
            </a:r>
            <a:r>
              <a:rPr lang="en-US" sz="2800" dirty="0"/>
              <a:t> by sending troops</a:t>
            </a:r>
          </a:p>
          <a:p>
            <a:pPr>
              <a:buNone/>
            </a:pPr>
            <a:r>
              <a:rPr lang="en-US" sz="2800" dirty="0"/>
              <a:t>Q:What should United States do?</a:t>
            </a:r>
          </a:p>
          <a:p>
            <a:pPr>
              <a:buNone/>
            </a:pPr>
            <a:r>
              <a:rPr lang="en-US" sz="2800" dirty="0"/>
              <a:t>A:The United States should intervene militarily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Dialogue 2</a:t>
            </a:r>
          </a:p>
          <a:p>
            <a:pPr>
              <a:buNone/>
            </a:pPr>
            <a:r>
              <a:rPr lang="en-US" sz="2800" dirty="0"/>
              <a:t>Q:Why did Russia do this?</a:t>
            </a:r>
          </a:p>
          <a:p>
            <a:pPr>
              <a:buNone/>
            </a:pPr>
            <a:r>
              <a:rPr lang="en-US" sz="2800" dirty="0"/>
              <a:t>A:Bcos Russia wanted to increase  political influence over </a:t>
            </a:r>
            <a:r>
              <a:rPr lang="en-US" sz="2800" dirty="0" err="1"/>
              <a:t>czechoslovakia</a:t>
            </a:r>
            <a:endParaRPr lang="en-US" sz="2800" dirty="0"/>
          </a:p>
          <a:p>
            <a:pPr>
              <a:buNone/>
            </a:pPr>
            <a:r>
              <a:rPr lang="en-US" sz="2800" dirty="0"/>
              <a:t>Q:What should United States do?</a:t>
            </a:r>
          </a:p>
          <a:p>
            <a:pPr>
              <a:buNone/>
            </a:pPr>
            <a:r>
              <a:rPr lang="en-US" sz="2800" dirty="0"/>
              <a:t>A:The United States should denounce Russian action in United Nations</a:t>
            </a:r>
          </a:p>
          <a:p>
            <a:endParaRPr lang="en-US" sz="28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lstStyle/>
          <a:p>
            <a:pPr>
              <a:buNone/>
            </a:pPr>
            <a:r>
              <a:rPr lang="en-US" dirty="0"/>
              <a:t>Mary went shopping for a new coat. She found a red one she really liked. When she got home, she discovered that it went perfectly with her favorite dress</a:t>
            </a:r>
          </a:p>
          <a:p>
            <a:pPr>
              <a:buNone/>
            </a:pPr>
            <a:endParaRPr lang="en-US" dirty="0"/>
          </a:p>
          <a:p>
            <a:pPr>
              <a:buNone/>
            </a:pPr>
            <a:r>
              <a:rPr lang="en-US" dirty="0"/>
              <a:t>Q1:What did Mary go shopping for ?</a:t>
            </a:r>
          </a:p>
          <a:p>
            <a:pPr>
              <a:buNone/>
            </a:pPr>
            <a:r>
              <a:rPr lang="en-US" dirty="0"/>
              <a:t>Q2:What did Mary find that she liked?</a:t>
            </a:r>
          </a:p>
          <a:p>
            <a:pPr>
              <a:buNone/>
            </a:pPr>
            <a:r>
              <a:rPr lang="en-US" dirty="0"/>
              <a:t>Q3:Did Mary buy anything?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PGM1</a:t>
            </a:r>
          </a:p>
        </p:txBody>
      </p:sp>
      <p:sp>
        <p:nvSpPr>
          <p:cNvPr id="3" name="Content Placeholder 2"/>
          <p:cNvSpPr>
            <a:spLocks noGrp="1"/>
          </p:cNvSpPr>
          <p:nvPr>
            <p:ph idx="1"/>
          </p:nvPr>
        </p:nvSpPr>
        <p:spPr>
          <a:xfrm>
            <a:off x="457200" y="990600"/>
            <a:ext cx="8229600" cy="5135563"/>
          </a:xfrm>
        </p:spPr>
        <p:txBody>
          <a:bodyPr/>
          <a:lstStyle/>
          <a:p>
            <a:r>
              <a:rPr lang="en-US" dirty="0"/>
              <a:t>DATASTRUCTURE</a:t>
            </a:r>
          </a:p>
          <a:p>
            <a:pPr>
              <a:buNone/>
            </a:pPr>
            <a:r>
              <a:rPr lang="en-US" dirty="0"/>
              <a:t>Question Pattern: Set of templates that match common question forms and produce patterns to be used match against inputs</a:t>
            </a:r>
          </a:p>
          <a:p>
            <a:pPr>
              <a:buNone/>
            </a:pPr>
            <a:r>
              <a:rPr lang="en-US" dirty="0"/>
              <a:t>Text: Input text stored as long character string</a:t>
            </a:r>
          </a:p>
          <a:p>
            <a:pPr>
              <a:buNone/>
            </a:pPr>
            <a:r>
              <a:rPr lang="en-US" dirty="0"/>
              <a:t>Question: The current question stored as character string</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a:t>
            </a:r>
          </a:p>
        </p:txBody>
      </p:sp>
      <p:sp>
        <p:nvSpPr>
          <p:cNvPr id="3" name="Content Placeholder 2"/>
          <p:cNvSpPr>
            <a:spLocks noGrp="1"/>
          </p:cNvSpPr>
          <p:nvPr>
            <p:ph idx="1"/>
          </p:nvPr>
        </p:nvSpPr>
        <p:spPr/>
        <p:txBody>
          <a:bodyPr>
            <a:normAutofit fontScale="92500" lnSpcReduction="10000"/>
          </a:bodyPr>
          <a:lstStyle/>
          <a:p>
            <a:pPr>
              <a:buNone/>
            </a:pPr>
            <a:r>
              <a:rPr lang="en-US" sz="3000" dirty="0"/>
              <a:t>To answer a question ,do the following:</a:t>
            </a:r>
          </a:p>
          <a:p>
            <a:pPr marL="514350" indent="-514350">
              <a:buFont typeface="+mj-lt"/>
              <a:buAutoNum type="arabicPeriod"/>
            </a:pPr>
            <a:r>
              <a:rPr lang="en-US" sz="3000" dirty="0"/>
              <a:t>Compare each element of Question pattern against Question and use all those that match successfully to generate text of patterns</a:t>
            </a:r>
          </a:p>
          <a:p>
            <a:pPr marL="514350" indent="-514350">
              <a:buFont typeface="+mj-lt"/>
              <a:buAutoNum type="arabicPeriod"/>
            </a:pPr>
            <a:r>
              <a:rPr lang="en-US" sz="3000" dirty="0"/>
              <a:t>Pass each of these patterns through a substitution process that generates alternative forms of verb(</a:t>
            </a:r>
            <a:r>
              <a:rPr lang="en-US" sz="3000" dirty="0" err="1"/>
              <a:t>go</a:t>
            </a:r>
            <a:r>
              <a:rPr lang="en-US" sz="3000" dirty="0" err="1">
                <a:sym typeface="Wingdings" pitchFamily="2" charset="2"/>
              </a:rPr>
              <a:t>went</a:t>
            </a:r>
            <a:r>
              <a:rPr lang="en-US" sz="3000" dirty="0">
                <a:sym typeface="Wingdings" pitchFamily="2" charset="2"/>
              </a:rPr>
              <a:t>)</a:t>
            </a:r>
          </a:p>
          <a:p>
            <a:pPr marL="514350" indent="-514350">
              <a:buFont typeface="+mj-lt"/>
              <a:buAutoNum type="arabicPeriod"/>
            </a:pPr>
            <a:r>
              <a:rPr lang="en-US" sz="3000" dirty="0">
                <a:sym typeface="Wingdings" pitchFamily="2" charset="2"/>
              </a:rPr>
              <a:t>Apply each of these text patterns to Text and collect all the resulting answers</a:t>
            </a:r>
          </a:p>
          <a:p>
            <a:pPr marL="514350" indent="-514350">
              <a:buFont typeface="+mj-lt"/>
              <a:buAutoNum type="arabicPeriod"/>
            </a:pPr>
            <a:r>
              <a:rPr lang="en-US" sz="3000" dirty="0">
                <a:sym typeface="Wingdings" pitchFamily="2" charset="2"/>
              </a:rPr>
              <a:t>Reply with the set of answers just collected</a:t>
            </a:r>
            <a:endParaRPr lang="en-US" sz="3000" dirty="0"/>
          </a:p>
          <a:p>
            <a:pPr>
              <a:buNone/>
            </a:pP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COMMENTS</a:t>
            </a:r>
          </a:p>
        </p:txBody>
      </p:sp>
      <p:sp>
        <p:nvSpPr>
          <p:cNvPr id="3" name="Content Placeholder 2"/>
          <p:cNvSpPr>
            <a:spLocks noGrp="1"/>
          </p:cNvSpPr>
          <p:nvPr>
            <p:ph idx="1"/>
          </p:nvPr>
        </p:nvSpPr>
        <p:spPr/>
        <p:txBody>
          <a:bodyPr/>
          <a:lstStyle/>
          <a:p>
            <a:r>
              <a:rPr lang="en-US" dirty="0"/>
              <a:t>Inadequate to answers the kinds of questions </a:t>
            </a:r>
            <a:r>
              <a:rPr lang="en-US" dirty="0" err="1"/>
              <a:t>ppl</a:t>
            </a:r>
            <a:r>
              <a:rPr lang="en-US" dirty="0"/>
              <a:t> could answer after reading a simple text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PGM 2</a:t>
            </a:r>
          </a:p>
        </p:txBody>
      </p:sp>
      <p:sp>
        <p:nvSpPr>
          <p:cNvPr id="3" name="Content Placeholder 2"/>
          <p:cNvSpPr>
            <a:spLocks noGrp="1"/>
          </p:cNvSpPr>
          <p:nvPr>
            <p:ph idx="1"/>
          </p:nvPr>
        </p:nvSpPr>
        <p:spPr/>
        <p:txBody>
          <a:bodyPr/>
          <a:lstStyle/>
          <a:p>
            <a:r>
              <a:rPr lang="en-US" dirty="0" err="1"/>
              <a:t>DataStructures</a:t>
            </a:r>
            <a:endParaRPr lang="en-US" dirty="0"/>
          </a:p>
          <a:p>
            <a:pPr>
              <a:buNone/>
            </a:pPr>
            <a:r>
              <a:rPr lang="en-US" dirty="0" err="1"/>
              <a:t>EnglishKnow</a:t>
            </a:r>
            <a:r>
              <a:rPr lang="en-US" dirty="0"/>
              <a:t>: Description of words, grammar and appropriate  semantic interpretation of a large enough subset of English to account for input text that system will see</a:t>
            </a:r>
          </a:p>
          <a:p>
            <a:pPr>
              <a:buNone/>
            </a:pPr>
            <a:r>
              <a:rPr lang="en-US" dirty="0"/>
              <a:t>Input </a:t>
            </a:r>
            <a:r>
              <a:rPr lang="en-US" dirty="0" err="1"/>
              <a:t>Text:Character</a:t>
            </a:r>
            <a:r>
              <a:rPr lang="en-US" dirty="0"/>
              <a:t> form</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324600"/>
          </a:xfrm>
        </p:spPr>
        <p:txBody>
          <a:bodyPr>
            <a:normAutofit fontScale="85000" lnSpcReduction="10000"/>
          </a:bodyPr>
          <a:lstStyle/>
          <a:p>
            <a:r>
              <a:rPr lang="en-US" dirty="0"/>
              <a:t>Structured </a:t>
            </a:r>
            <a:r>
              <a:rPr lang="en-US" dirty="0" err="1"/>
              <a:t>Text:Structured</a:t>
            </a:r>
            <a:r>
              <a:rPr lang="en-US" dirty="0"/>
              <a:t> </a:t>
            </a:r>
            <a:r>
              <a:rPr lang="en-US" dirty="0" err="1"/>
              <a:t>reprsentation</a:t>
            </a:r>
            <a:r>
              <a:rPr lang="en-US" dirty="0"/>
              <a:t> of input text</a:t>
            </a:r>
          </a:p>
          <a:p>
            <a:pPr>
              <a:buNone/>
            </a:pPr>
            <a:r>
              <a:rPr lang="en-US" dirty="0"/>
              <a:t>“</a:t>
            </a:r>
            <a:r>
              <a:rPr lang="en-US" i="1" dirty="0"/>
              <a:t>She found a red one she really liked”</a:t>
            </a:r>
          </a:p>
          <a:p>
            <a:pPr>
              <a:buNone/>
            </a:pPr>
            <a:r>
              <a:rPr lang="en-US" i="1" dirty="0"/>
              <a:t>  </a:t>
            </a:r>
            <a:r>
              <a:rPr lang="en-US" b="1" i="1" dirty="0"/>
              <a:t>Event1</a:t>
            </a:r>
          </a:p>
          <a:p>
            <a:pPr lvl="1">
              <a:buNone/>
            </a:pPr>
            <a:r>
              <a:rPr lang="en-US" i="1" dirty="0" err="1"/>
              <a:t>Instance:finding</a:t>
            </a:r>
            <a:endParaRPr lang="en-US" i="1" dirty="0"/>
          </a:p>
          <a:p>
            <a:pPr lvl="1">
              <a:buNone/>
            </a:pPr>
            <a:r>
              <a:rPr lang="en-US" i="1" dirty="0" err="1"/>
              <a:t>Agent:Mary</a:t>
            </a:r>
            <a:endParaRPr lang="en-US" i="1" dirty="0"/>
          </a:p>
          <a:p>
            <a:pPr lvl="1">
              <a:buNone/>
            </a:pPr>
            <a:r>
              <a:rPr lang="en-US" i="1" dirty="0" err="1"/>
              <a:t>Object:thing</a:t>
            </a:r>
            <a:endParaRPr lang="en-US" i="1" dirty="0"/>
          </a:p>
          <a:p>
            <a:pPr lvl="1">
              <a:buNone/>
            </a:pPr>
            <a:endParaRPr lang="en-US" i="1" dirty="0"/>
          </a:p>
          <a:p>
            <a:pPr lvl="1">
              <a:buNone/>
            </a:pPr>
            <a:r>
              <a:rPr lang="en-US" sz="3200" b="1" i="1" dirty="0"/>
              <a:t>Thing1</a:t>
            </a:r>
          </a:p>
          <a:p>
            <a:pPr lvl="1">
              <a:buNone/>
            </a:pPr>
            <a:r>
              <a:rPr lang="en-US" i="1" dirty="0" err="1"/>
              <a:t>Instance:coat</a:t>
            </a:r>
            <a:endParaRPr lang="en-US" i="1" dirty="0"/>
          </a:p>
          <a:p>
            <a:pPr lvl="1">
              <a:buNone/>
            </a:pPr>
            <a:r>
              <a:rPr lang="en-US" i="1" dirty="0" err="1"/>
              <a:t>Color:red</a:t>
            </a:r>
            <a:endParaRPr lang="en-US" i="1" dirty="0"/>
          </a:p>
          <a:p>
            <a:pPr lvl="1">
              <a:buNone/>
            </a:pPr>
            <a:endParaRPr lang="en-US" i="1" dirty="0"/>
          </a:p>
          <a:p>
            <a:pPr>
              <a:buNone/>
            </a:pPr>
            <a:r>
              <a:rPr lang="en-US" b="1" i="1" dirty="0"/>
              <a:t>Event2</a:t>
            </a:r>
          </a:p>
          <a:p>
            <a:pPr lvl="1">
              <a:buNone/>
            </a:pPr>
            <a:r>
              <a:rPr lang="en-US" i="1" dirty="0" err="1"/>
              <a:t>Instance:liking</a:t>
            </a:r>
            <a:endParaRPr lang="en-US" i="1" dirty="0"/>
          </a:p>
          <a:p>
            <a:pPr lvl="1">
              <a:buNone/>
            </a:pPr>
            <a:r>
              <a:rPr lang="en-US" i="1" dirty="0" err="1"/>
              <a:t>Agent:much</a:t>
            </a:r>
            <a:endParaRPr lang="en-US" i="1" dirty="0"/>
          </a:p>
          <a:p>
            <a:pPr lvl="1">
              <a:buNone/>
            </a:pPr>
            <a:r>
              <a:rPr lang="en-US" i="1" dirty="0"/>
              <a:t>Object:thing1</a:t>
            </a:r>
          </a:p>
          <a:p>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err="1"/>
              <a:t>InputQuestion:Input</a:t>
            </a:r>
            <a:r>
              <a:rPr lang="en-US" dirty="0"/>
              <a:t> question in the character form</a:t>
            </a:r>
          </a:p>
          <a:p>
            <a:r>
              <a:rPr lang="en-US" dirty="0" err="1"/>
              <a:t>StructQuestion:Structured</a:t>
            </a:r>
            <a:r>
              <a:rPr lang="en-US" dirty="0"/>
              <a:t> representation of the user question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Algorithm2</a:t>
            </a:r>
          </a:p>
        </p:txBody>
      </p:sp>
      <p:sp>
        <p:nvSpPr>
          <p:cNvPr id="3" name="Content Placeholder 2"/>
          <p:cNvSpPr>
            <a:spLocks noGrp="1"/>
          </p:cNvSpPr>
          <p:nvPr>
            <p:ph idx="1"/>
          </p:nvPr>
        </p:nvSpPr>
        <p:spPr>
          <a:xfrm>
            <a:off x="457200" y="1143000"/>
            <a:ext cx="8229600" cy="5181600"/>
          </a:xfrm>
        </p:spPr>
        <p:txBody>
          <a:bodyPr>
            <a:normAutofit fontScale="92500" lnSpcReduction="10000"/>
          </a:bodyPr>
          <a:lstStyle/>
          <a:p>
            <a:pPr marL="514350" indent="-514350">
              <a:buFont typeface="+mj-lt"/>
              <a:buAutoNum type="arabicPeriod"/>
            </a:pPr>
            <a:endParaRPr lang="en-US" dirty="0"/>
          </a:p>
          <a:p>
            <a:pPr marL="514350" indent="-514350">
              <a:buNone/>
            </a:pPr>
            <a:r>
              <a:rPr lang="en-US" dirty="0"/>
              <a:t>Convert the </a:t>
            </a:r>
            <a:r>
              <a:rPr lang="en-US" dirty="0" err="1"/>
              <a:t>InputText</a:t>
            </a:r>
            <a:r>
              <a:rPr lang="en-US" dirty="0"/>
              <a:t>  into the structured form</a:t>
            </a:r>
          </a:p>
          <a:p>
            <a:pPr marL="514350" indent="-514350">
              <a:buNone/>
            </a:pPr>
            <a:r>
              <a:rPr lang="en-US" dirty="0"/>
              <a:t>,using knowledge contained in </a:t>
            </a:r>
            <a:r>
              <a:rPr lang="en-US" dirty="0" err="1"/>
              <a:t>EnglishKnow</a:t>
            </a:r>
            <a:r>
              <a:rPr lang="en-US" dirty="0"/>
              <a:t>. The</a:t>
            </a:r>
          </a:p>
          <a:p>
            <a:pPr marL="514350" indent="-514350">
              <a:buNone/>
            </a:pPr>
            <a:r>
              <a:rPr lang="en-US" dirty="0"/>
              <a:t>answer a question  to do the following:</a:t>
            </a:r>
          </a:p>
          <a:p>
            <a:pPr marL="514350" indent="-514350">
              <a:buFont typeface="+mj-lt"/>
              <a:buAutoNum type="arabicPeriod"/>
            </a:pPr>
            <a:r>
              <a:rPr lang="en-US" dirty="0"/>
              <a:t>Convert the question to the structured form ,using knowledge contained in </a:t>
            </a:r>
            <a:r>
              <a:rPr lang="en-US" dirty="0" err="1"/>
              <a:t>EnglishKnow</a:t>
            </a:r>
            <a:r>
              <a:rPr lang="en-US" dirty="0"/>
              <a:t>.</a:t>
            </a:r>
          </a:p>
          <a:p>
            <a:pPr marL="514350" indent="-514350">
              <a:buFont typeface="+mj-lt"/>
              <a:buAutoNum type="arabicPeriod"/>
            </a:pPr>
            <a:r>
              <a:rPr lang="en-US" dirty="0"/>
              <a:t>Match this structured form against Structured text</a:t>
            </a:r>
          </a:p>
          <a:p>
            <a:pPr marL="514350" indent="-514350">
              <a:buFont typeface="+mj-lt"/>
              <a:buAutoNum type="arabicPeriod"/>
            </a:pPr>
            <a:r>
              <a:rPr lang="en-US" dirty="0"/>
              <a:t>Return as the answer those parts of the text that match the requested segment of the question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Knowledge should be represented in such a way that</a:t>
            </a:r>
          </a:p>
        </p:txBody>
      </p:sp>
      <p:sp>
        <p:nvSpPr>
          <p:cNvPr id="3" name="Content Placeholder 2"/>
          <p:cNvSpPr>
            <a:spLocks noGrp="1"/>
          </p:cNvSpPr>
          <p:nvPr>
            <p:ph idx="1"/>
          </p:nvPr>
        </p:nvSpPr>
        <p:spPr/>
        <p:txBody>
          <a:bodyPr/>
          <a:lstStyle/>
          <a:p>
            <a:r>
              <a:rPr lang="en-US" dirty="0"/>
              <a:t>Captures Generalization</a:t>
            </a:r>
          </a:p>
          <a:p>
            <a:r>
              <a:rPr lang="en-US" dirty="0"/>
              <a:t>Can be understood by people who provide it</a:t>
            </a:r>
          </a:p>
          <a:p>
            <a:r>
              <a:rPr lang="en-US" dirty="0"/>
              <a:t>Can be easily modified to correct errors and to reflect changes in the world </a:t>
            </a:r>
          </a:p>
          <a:p>
            <a:r>
              <a:rPr lang="en-US" dirty="0"/>
              <a:t>Can be used in many situations even if it is not totally accurate or complete</a:t>
            </a:r>
          </a:p>
          <a:p>
            <a:r>
              <a:rPr lang="en-US" dirty="0"/>
              <a:t>Can be used to help overcome sheer bulk by narrowing he range of </a:t>
            </a:r>
            <a:r>
              <a:rPr lang="en-US" dirty="0" err="1"/>
              <a:t>possibilites</a:t>
            </a:r>
            <a:endParaRPr lang="en-US" dirty="0"/>
          </a:p>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COMMENTS</a:t>
            </a:r>
          </a:p>
        </p:txBody>
      </p:sp>
      <p:sp>
        <p:nvSpPr>
          <p:cNvPr id="3" name="Content Placeholder 2"/>
          <p:cNvSpPr>
            <a:spLocks noGrp="1"/>
          </p:cNvSpPr>
          <p:nvPr>
            <p:ph idx="1"/>
          </p:nvPr>
        </p:nvSpPr>
        <p:spPr/>
        <p:txBody>
          <a:bodyPr>
            <a:normAutofit/>
          </a:bodyPr>
          <a:lstStyle/>
          <a:p>
            <a:r>
              <a:rPr lang="en-US" dirty="0"/>
              <a:t>Approach is more meaning based than first and more effective</a:t>
            </a:r>
          </a:p>
          <a:p>
            <a:r>
              <a:rPr lang="en-US" dirty="0"/>
              <a:t>It answer most questions to which replies are contained in text</a:t>
            </a:r>
          </a:p>
          <a:p>
            <a:endParaRPr lang="en-US" dirty="0"/>
          </a:p>
          <a:p>
            <a:pPr marL="514350" indent="-514350">
              <a:buFont typeface="+mj-lt"/>
              <a:buAutoNum type="arabicPeriod"/>
            </a:pPr>
            <a:r>
              <a:rPr lang="en-US" sz="2400" i="1" dirty="0"/>
              <a:t>Mary walked up to the salesperson. She asked where the toy department was.</a:t>
            </a:r>
          </a:p>
          <a:p>
            <a:pPr marL="514350" indent="-514350">
              <a:buFont typeface="+mj-lt"/>
              <a:buAutoNum type="arabicPeriod"/>
            </a:pPr>
            <a:r>
              <a:rPr lang="en-US" sz="2400" i="1" dirty="0"/>
              <a:t>Mary walked up to the salesperson. She asked her if she needed any help</a:t>
            </a:r>
          </a:p>
          <a:p>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PGM 3</a:t>
            </a:r>
          </a:p>
        </p:txBody>
      </p:sp>
      <p:sp>
        <p:nvSpPr>
          <p:cNvPr id="3" name="Content Placeholder 2"/>
          <p:cNvSpPr>
            <a:spLocks noGrp="1"/>
          </p:cNvSpPr>
          <p:nvPr>
            <p:ph idx="1"/>
          </p:nvPr>
        </p:nvSpPr>
        <p:spPr/>
        <p:txBody>
          <a:bodyPr/>
          <a:lstStyle/>
          <a:p>
            <a:r>
              <a:rPr lang="en-US" dirty="0" err="1"/>
              <a:t>WorldModel</a:t>
            </a:r>
            <a:r>
              <a:rPr lang="en-US" dirty="0"/>
              <a:t>: Structured representation of background world knowledge. Structure contains knowledge about objects, actions and situations that are described in the input text</a:t>
            </a:r>
          </a:p>
          <a:p>
            <a:pPr>
              <a:buNone/>
            </a:pPr>
            <a:r>
              <a:rPr lang="en-US" dirty="0"/>
              <a:t>Script</a:t>
            </a:r>
          </a:p>
          <a:p>
            <a:pPr>
              <a:buNone/>
            </a:pPr>
            <a:r>
              <a:rPr lang="en-US" dirty="0"/>
              <a:t>C(customer),S(Salesperson),M(Merchandise),D(dollars),L(a store)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0"/>
            <a:ext cx="8229600" cy="6629400"/>
          </a:xfrm>
        </p:spPr>
        <p:txBody>
          <a:bodyPr>
            <a:normAutofit/>
          </a:bodyPr>
          <a:lstStyle/>
          <a:p>
            <a:r>
              <a:rPr lang="en-US" dirty="0"/>
              <a:t>Figure shows example about systems knowledge about shopping</a:t>
            </a:r>
          </a:p>
          <a:p>
            <a:pPr>
              <a:buNone/>
            </a:pPr>
            <a:r>
              <a:rPr lang="en-US" dirty="0"/>
              <a:t>                                          </a:t>
            </a:r>
            <a:r>
              <a:rPr lang="en-US" sz="2000" dirty="0"/>
              <a:t>1.C enters L</a:t>
            </a:r>
          </a:p>
          <a:p>
            <a:pPr>
              <a:buNone/>
            </a:pPr>
            <a:r>
              <a:rPr lang="en-US" sz="2000" dirty="0"/>
              <a:t>                                                  2.C begins looking around</a:t>
            </a:r>
          </a:p>
          <a:p>
            <a:pPr>
              <a:buNone/>
            </a:pPr>
            <a:endParaRPr lang="en-US" sz="2000" dirty="0"/>
          </a:p>
          <a:p>
            <a:pPr>
              <a:buNone/>
            </a:pPr>
            <a:r>
              <a:rPr lang="en-US" sz="2000" dirty="0"/>
              <a:t>                                3.C looks for a specific M         4.C looks for an interesting M</a:t>
            </a:r>
          </a:p>
          <a:p>
            <a:pPr>
              <a:buNone/>
            </a:pPr>
            <a:r>
              <a:rPr lang="en-US" sz="2000" dirty="0"/>
              <a:t>                                         5.C asks S for help   </a:t>
            </a:r>
          </a:p>
          <a:p>
            <a:pPr lvl="6">
              <a:buNone/>
            </a:pPr>
            <a:r>
              <a:rPr lang="en-US" dirty="0"/>
              <a:t>                      </a:t>
            </a:r>
          </a:p>
          <a:p>
            <a:pPr lvl="6">
              <a:buNone/>
            </a:pPr>
            <a:r>
              <a:rPr lang="en-US" dirty="0"/>
              <a:t>                                  6.</a:t>
            </a:r>
          </a:p>
          <a:p>
            <a:pPr lvl="6">
              <a:buNone/>
            </a:pPr>
            <a:endParaRPr lang="en-US" dirty="0"/>
          </a:p>
          <a:p>
            <a:pPr lvl="6">
              <a:buNone/>
            </a:pPr>
            <a:r>
              <a:rPr lang="en-US" dirty="0"/>
              <a:t>7.C find M’                                 8.C fails to find M</a:t>
            </a:r>
          </a:p>
          <a:p>
            <a:pPr lvl="6">
              <a:buNone/>
            </a:pPr>
            <a:endParaRPr lang="en-US" dirty="0"/>
          </a:p>
          <a:p>
            <a:pPr lvl="6">
              <a:buNone/>
            </a:pPr>
            <a:r>
              <a:rPr lang="en-US" sz="1600" dirty="0"/>
              <a:t>9.C leave L    10.C buys M’             11.C leave L      12.Goto step 2</a:t>
            </a:r>
          </a:p>
          <a:p>
            <a:pPr lvl="6">
              <a:buNone/>
            </a:pPr>
            <a:r>
              <a:rPr lang="en-US" sz="1600" dirty="0"/>
              <a:t>                         </a:t>
            </a:r>
          </a:p>
          <a:p>
            <a:pPr lvl="6">
              <a:buNone/>
            </a:pPr>
            <a:r>
              <a:rPr lang="en-US" sz="1600" dirty="0"/>
              <a:t>                           13.C leave L</a:t>
            </a:r>
          </a:p>
          <a:p>
            <a:pPr lvl="6">
              <a:buNone/>
            </a:pPr>
            <a:r>
              <a:rPr lang="en-US" sz="1600" dirty="0"/>
              <a:t>                         </a:t>
            </a:r>
          </a:p>
          <a:p>
            <a:pPr lvl="6">
              <a:buNone/>
            </a:pPr>
            <a:r>
              <a:rPr lang="en-US" sz="1600" dirty="0"/>
              <a:t>                            14.C takes M’</a:t>
            </a:r>
          </a:p>
        </p:txBody>
      </p:sp>
      <p:cxnSp>
        <p:nvCxnSpPr>
          <p:cNvPr id="5" name="Straight Arrow Connector 4"/>
          <p:cNvCxnSpPr/>
          <p:nvPr/>
        </p:nvCxnSpPr>
        <p:spPr>
          <a:xfrm rot="5400000">
            <a:off x="4648994" y="1599406"/>
            <a:ext cx="30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a:off x="4534297" y="2018903"/>
            <a:ext cx="228600" cy="7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581400" y="2133600"/>
            <a:ext cx="2895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3429794" y="2285206"/>
            <a:ext cx="30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rot="5400000">
            <a:off x="6325394" y="2285206"/>
            <a:ext cx="30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16200000" flipV="1">
            <a:off x="3658394" y="3047206"/>
            <a:ext cx="3048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5943600" y="2895600"/>
            <a:ext cx="609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810000" y="3200400"/>
            <a:ext cx="2438400" cy="7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rot="5400000">
            <a:off x="5220494" y="3313906"/>
            <a:ext cx="228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a:off x="5106194" y="3885406"/>
            <a:ext cx="304006" cy="79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733800" y="4038600"/>
            <a:ext cx="33528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rot="5400000">
            <a:off x="3620294" y="4152106"/>
            <a:ext cx="228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rot="5400000">
            <a:off x="6973094" y="4152106"/>
            <a:ext cx="228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rot="5400000">
            <a:off x="3581400" y="2743200"/>
            <a:ext cx="152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5400000">
            <a:off x="3696097" y="4609703"/>
            <a:ext cx="228600" cy="794"/>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5400000">
            <a:off x="7049294" y="4609306"/>
            <a:ext cx="228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429000" y="4724400"/>
            <a:ext cx="1676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6553200" y="4724400"/>
            <a:ext cx="1676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rot="5400000">
            <a:off x="3315494" y="4837906"/>
            <a:ext cx="228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rot="5400000">
            <a:off x="4991100" y="4838700"/>
            <a:ext cx="228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rot="5400000">
            <a:off x="6438900" y="4838700"/>
            <a:ext cx="228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5400000">
            <a:off x="8115300" y="4838700"/>
            <a:ext cx="228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rot="5400000">
            <a:off x="4763294" y="5372100"/>
            <a:ext cx="380206"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rot="5400000">
            <a:off x="4839494" y="5980906"/>
            <a:ext cx="381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lstStyle/>
          <a:p>
            <a:r>
              <a:rPr lang="en-US" dirty="0" err="1"/>
              <a:t>EnglishKnow:Same</a:t>
            </a:r>
            <a:r>
              <a:rPr lang="en-US" dirty="0"/>
              <a:t> as pgm2</a:t>
            </a:r>
          </a:p>
          <a:p>
            <a:r>
              <a:rPr lang="en-US" dirty="0"/>
              <a:t>Input </a:t>
            </a:r>
            <a:r>
              <a:rPr lang="en-US" dirty="0" err="1"/>
              <a:t>Text:Character</a:t>
            </a:r>
            <a:r>
              <a:rPr lang="en-US" dirty="0"/>
              <a:t> form</a:t>
            </a:r>
          </a:p>
          <a:p>
            <a:r>
              <a:rPr lang="en-US" dirty="0" err="1"/>
              <a:t>IntegratedText</a:t>
            </a:r>
            <a:r>
              <a:rPr lang="en-US" dirty="0"/>
              <a:t>: Structured representation of knowledge combined in the input text but combined now with other background related knowledge</a:t>
            </a:r>
          </a:p>
          <a:p>
            <a:r>
              <a:rPr lang="en-US" dirty="0" err="1"/>
              <a:t>InputQuestion:Input</a:t>
            </a:r>
            <a:r>
              <a:rPr lang="en-US" dirty="0"/>
              <a:t> question in the character form</a:t>
            </a:r>
          </a:p>
          <a:p>
            <a:r>
              <a:rPr lang="en-US" dirty="0" err="1"/>
              <a:t>StructQuestion:Structured</a:t>
            </a:r>
            <a:r>
              <a:rPr lang="en-US" dirty="0"/>
              <a:t> representation of the user question</a:t>
            </a:r>
          </a:p>
          <a:p>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a:t>
            </a:r>
          </a:p>
        </p:txBody>
      </p:sp>
      <p:sp>
        <p:nvSpPr>
          <p:cNvPr id="3" name="Content Placeholder 2"/>
          <p:cNvSpPr>
            <a:spLocks noGrp="1"/>
          </p:cNvSpPr>
          <p:nvPr>
            <p:ph idx="1"/>
          </p:nvPr>
        </p:nvSpPr>
        <p:spPr/>
        <p:txBody>
          <a:bodyPr>
            <a:normAutofit fontScale="85000" lnSpcReduction="10000"/>
          </a:bodyPr>
          <a:lstStyle/>
          <a:p>
            <a:pPr marL="514350" indent="-514350">
              <a:buNone/>
            </a:pPr>
            <a:r>
              <a:rPr lang="en-US" dirty="0"/>
              <a:t>Convert the </a:t>
            </a:r>
            <a:r>
              <a:rPr lang="en-US" dirty="0" err="1"/>
              <a:t>InputText</a:t>
            </a:r>
            <a:r>
              <a:rPr lang="en-US" dirty="0"/>
              <a:t>  into the structured form</a:t>
            </a:r>
          </a:p>
          <a:p>
            <a:pPr marL="514350" indent="-514350">
              <a:buNone/>
            </a:pPr>
            <a:r>
              <a:rPr lang="en-US" dirty="0"/>
              <a:t>,using both knowledge contained in </a:t>
            </a:r>
            <a:r>
              <a:rPr lang="en-US" dirty="0" err="1"/>
              <a:t>EnglishKnow</a:t>
            </a:r>
            <a:endParaRPr lang="en-US" dirty="0"/>
          </a:p>
          <a:p>
            <a:pPr marL="514350" indent="-514350">
              <a:buNone/>
            </a:pPr>
            <a:r>
              <a:rPr lang="en-US" dirty="0"/>
              <a:t>and that combined in </a:t>
            </a:r>
            <a:r>
              <a:rPr lang="en-US" dirty="0" err="1"/>
              <a:t>WorldModel.To</a:t>
            </a:r>
            <a:r>
              <a:rPr lang="en-US" dirty="0"/>
              <a:t> answer a question</a:t>
            </a:r>
          </a:p>
          <a:p>
            <a:pPr marL="514350" indent="-514350">
              <a:buNone/>
            </a:pPr>
            <a:r>
              <a:rPr lang="en-US" dirty="0"/>
              <a:t>to do the following:</a:t>
            </a:r>
          </a:p>
          <a:p>
            <a:pPr marL="514350" indent="-514350">
              <a:buFont typeface="+mj-lt"/>
              <a:buAutoNum type="arabicPeriod"/>
            </a:pPr>
            <a:r>
              <a:rPr lang="en-US" dirty="0"/>
              <a:t>Convert the question to the structured form as in pgm2 but use </a:t>
            </a:r>
            <a:r>
              <a:rPr lang="en-US" dirty="0" err="1"/>
              <a:t>worldmodel</a:t>
            </a:r>
            <a:r>
              <a:rPr lang="en-US" dirty="0"/>
              <a:t> to resolve ambiguities</a:t>
            </a:r>
          </a:p>
          <a:p>
            <a:pPr marL="514350" indent="-514350">
              <a:buFont typeface="+mj-lt"/>
              <a:buAutoNum type="arabicPeriod"/>
            </a:pPr>
            <a:r>
              <a:rPr lang="en-US" dirty="0"/>
              <a:t>Match this structured form against integrated text</a:t>
            </a:r>
          </a:p>
          <a:p>
            <a:pPr marL="514350" indent="-514350">
              <a:buFont typeface="+mj-lt"/>
              <a:buAutoNum type="arabicPeriod"/>
            </a:pPr>
            <a:r>
              <a:rPr lang="en-US" dirty="0"/>
              <a:t>Return as the answer those parts of the text that match the requested segment of the question</a:t>
            </a:r>
          </a:p>
          <a:p>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Comments</a:t>
            </a:r>
          </a:p>
        </p:txBody>
      </p:sp>
      <p:sp>
        <p:nvSpPr>
          <p:cNvPr id="3" name="Content Placeholder 2"/>
          <p:cNvSpPr>
            <a:spLocks noGrp="1"/>
          </p:cNvSpPr>
          <p:nvPr>
            <p:ph idx="1"/>
          </p:nvPr>
        </p:nvSpPr>
        <p:spPr/>
        <p:txBody>
          <a:bodyPr/>
          <a:lstStyle/>
          <a:p>
            <a:r>
              <a:rPr lang="en-US" dirty="0"/>
              <a:t>Powerful than both </a:t>
            </a:r>
            <a:r>
              <a:rPr lang="en-US" dirty="0" err="1"/>
              <a:t>bcos</a:t>
            </a:r>
            <a:r>
              <a:rPr lang="en-US" dirty="0"/>
              <a:t> it exploits more knowledge</a:t>
            </a:r>
          </a:p>
          <a:p>
            <a:r>
              <a:rPr lang="en-US" dirty="0"/>
              <a:t>Disadvantage</a:t>
            </a:r>
          </a:p>
          <a:p>
            <a:pPr>
              <a:buNone/>
            </a:pPr>
            <a:r>
              <a:rPr lang="en-US" dirty="0"/>
              <a:t>Missing out general inference mechanism</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technique</a:t>
            </a:r>
          </a:p>
        </p:txBody>
      </p:sp>
      <p:sp>
        <p:nvSpPr>
          <p:cNvPr id="3" name="Content Placeholder 2"/>
          <p:cNvSpPr>
            <a:spLocks noGrp="1"/>
          </p:cNvSpPr>
          <p:nvPr>
            <p:ph idx="1"/>
          </p:nvPr>
        </p:nvSpPr>
        <p:spPr/>
        <p:txBody>
          <a:bodyPr/>
          <a:lstStyle/>
          <a:p>
            <a:r>
              <a:rPr lang="en-US" dirty="0"/>
              <a:t>Search</a:t>
            </a:r>
          </a:p>
          <a:p>
            <a:r>
              <a:rPr lang="en-US" dirty="0"/>
              <a:t>Use of knowledge</a:t>
            </a:r>
          </a:p>
          <a:p>
            <a:r>
              <a:rPr lang="en-US" dirty="0"/>
              <a:t>Abstraction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 OF MODEL</a:t>
            </a:r>
          </a:p>
        </p:txBody>
      </p:sp>
      <p:sp>
        <p:nvSpPr>
          <p:cNvPr id="3" name="Content Placeholder 2"/>
          <p:cNvSpPr>
            <a:spLocks noGrp="1"/>
          </p:cNvSpPr>
          <p:nvPr>
            <p:ph idx="1"/>
          </p:nvPr>
        </p:nvSpPr>
        <p:spPr/>
        <p:txBody>
          <a:bodyPr/>
          <a:lstStyle/>
          <a:p>
            <a:pPr>
              <a:buNone/>
            </a:pPr>
            <a:r>
              <a:rPr lang="en-US" dirty="0"/>
              <a:t>“What is out goal in trying to produce programs that do intelligent things that people do”</a:t>
            </a:r>
          </a:p>
          <a:p>
            <a:pPr>
              <a:buNone/>
            </a:pPr>
            <a:r>
              <a:rPr lang="en-US" dirty="0"/>
              <a:t>Divided into two classes</a:t>
            </a:r>
          </a:p>
          <a:p>
            <a:pPr>
              <a:buNone/>
            </a:pPr>
            <a:r>
              <a:rPr lang="en-US" dirty="0"/>
              <a:t>First class of </a:t>
            </a:r>
            <a:r>
              <a:rPr lang="en-US" dirty="0" err="1"/>
              <a:t>pblm</a:t>
            </a:r>
            <a:r>
              <a:rPr lang="en-US" dirty="0"/>
              <a:t> does not fit the definition of AI task(computer easily solve)</a:t>
            </a:r>
          </a:p>
          <a:p>
            <a:pPr>
              <a:buNone/>
            </a:pPr>
            <a:r>
              <a:rPr lang="en-US" dirty="0"/>
              <a:t>Example </a:t>
            </a:r>
            <a:r>
              <a:rPr lang="en-US" dirty="0">
                <a:sym typeface="Wingdings" pitchFamily="2" charset="2"/>
              </a:rPr>
              <a:t> EPAM(Elementary Perceiver and Memorizer)</a:t>
            </a:r>
            <a:endParaRPr lang="en-US" dirty="0"/>
          </a:p>
          <a:p>
            <a:pPr>
              <a:buNone/>
            </a:pPr>
            <a:endParaRPr lang="en-US" dirty="0"/>
          </a:p>
          <a:p>
            <a:pPr>
              <a:buNone/>
            </a:pP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5364163"/>
          </a:xfrm>
        </p:spPr>
        <p:txBody>
          <a:bodyPr>
            <a:normAutofit/>
          </a:bodyPr>
          <a:lstStyle/>
          <a:p>
            <a:pPr>
              <a:buNone/>
            </a:pPr>
            <a:r>
              <a:rPr lang="en-US" dirty="0"/>
              <a:t>Second class of problem fall more clearly to definition of AI task</a:t>
            </a:r>
          </a:p>
          <a:p>
            <a:r>
              <a:rPr lang="en-US" dirty="0"/>
              <a:t>To test psychological theories of human performance .</a:t>
            </a:r>
            <a:r>
              <a:rPr lang="en-US" dirty="0" err="1"/>
              <a:t>pgm</a:t>
            </a:r>
            <a:r>
              <a:rPr lang="en-US" dirty="0" err="1">
                <a:sym typeface="Wingdings" pitchFamily="2" charset="2"/>
              </a:rPr>
              <a:t>PARRY</a:t>
            </a:r>
            <a:endParaRPr lang="en-US" dirty="0">
              <a:sym typeface="Wingdings" pitchFamily="2" charset="2"/>
            </a:endParaRPr>
          </a:p>
          <a:p>
            <a:r>
              <a:rPr lang="en-US" dirty="0">
                <a:sym typeface="Wingdings" pitchFamily="2" charset="2"/>
              </a:rPr>
              <a:t>To enable computers to understand human reasoning</a:t>
            </a:r>
          </a:p>
          <a:p>
            <a:r>
              <a:rPr lang="en-US" dirty="0">
                <a:sym typeface="Wingdings" pitchFamily="2" charset="2"/>
              </a:rPr>
              <a:t>To enable people to understand computer reasoning</a:t>
            </a:r>
          </a:p>
          <a:p>
            <a:r>
              <a:rPr lang="en-US" dirty="0">
                <a:sym typeface="Wingdings" pitchFamily="2" charset="2"/>
              </a:rPr>
              <a:t>To exploit what knowledge to glean from people</a:t>
            </a:r>
          </a:p>
          <a:p>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Criteria for Success</a:t>
            </a:r>
          </a:p>
        </p:txBody>
      </p:sp>
      <p:sp>
        <p:nvSpPr>
          <p:cNvPr id="3" name="Content Placeholder 2"/>
          <p:cNvSpPr>
            <a:spLocks noGrp="1"/>
          </p:cNvSpPr>
          <p:nvPr>
            <p:ph idx="1"/>
          </p:nvPr>
        </p:nvSpPr>
        <p:spPr/>
        <p:txBody>
          <a:bodyPr/>
          <a:lstStyle/>
          <a:p>
            <a:r>
              <a:rPr lang="en-US" dirty="0"/>
              <a:t>Alan Turing proposed the method to determine whether machines can think .His method is known has Turing Test</a:t>
            </a: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0000" lnSpcReduction="20000"/>
          </a:bodyPr>
          <a:lstStyle/>
          <a:p>
            <a:pPr>
              <a:buNone/>
            </a:pPr>
            <a:r>
              <a:rPr lang="en-US" dirty="0"/>
              <a:t>Simon and Newell</a:t>
            </a:r>
          </a:p>
          <a:p>
            <a:endParaRPr lang="en-US" dirty="0"/>
          </a:p>
          <a:p>
            <a:pPr>
              <a:buNone/>
            </a:pPr>
            <a:r>
              <a:rPr lang="en-US" dirty="0"/>
              <a:t>Simon and Newell went to become leading figures in AI research and</a:t>
            </a:r>
          </a:p>
          <a:p>
            <a:pPr>
              <a:buNone/>
            </a:pPr>
            <a:r>
              <a:rPr lang="en-US" dirty="0"/>
              <a:t>founded a strong group at CMU.</a:t>
            </a:r>
          </a:p>
          <a:p>
            <a:pPr>
              <a:buNone/>
            </a:pPr>
            <a:r>
              <a:rPr lang="en-US" dirty="0"/>
              <a:t>Their program General Problem Solver (GPS) was a pioneer in the</a:t>
            </a:r>
          </a:p>
          <a:p>
            <a:pPr>
              <a:buNone/>
            </a:pPr>
            <a:r>
              <a:rPr lang="en-US" dirty="0"/>
              <a:t>use of heuristics in search and adopted a human like approach called</a:t>
            </a:r>
          </a:p>
          <a:p>
            <a:pPr>
              <a:buNone/>
            </a:pPr>
            <a:r>
              <a:rPr lang="en-US" dirty="0"/>
              <a:t>means-ends-analysis.</a:t>
            </a:r>
          </a:p>
          <a:p>
            <a:pPr>
              <a:buNone/>
            </a:pPr>
            <a:endParaRPr lang="en-US" dirty="0"/>
          </a:p>
          <a:p>
            <a:pPr>
              <a:buNone/>
            </a:pPr>
            <a:endParaRPr lang="en-US" dirty="0"/>
          </a:p>
          <a:p>
            <a:pPr>
              <a:buNone/>
            </a:pPr>
            <a:r>
              <a:rPr lang="en-US" dirty="0"/>
              <a:t>Their work defined the Information-Processing approach for AI.</a:t>
            </a:r>
          </a:p>
          <a:p>
            <a:pPr>
              <a:buNone/>
            </a:pPr>
            <a:r>
              <a:rPr lang="en-US" dirty="0"/>
              <a:t>At CMU one shining example was the development of the SOAR</a:t>
            </a:r>
          </a:p>
          <a:p>
            <a:pPr>
              <a:buNone/>
            </a:pPr>
            <a:r>
              <a:rPr lang="en-US" dirty="0"/>
              <a:t>cognitive architecture by John Laird.</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Example</a:t>
            </a:r>
          </a:p>
        </p:txBody>
      </p:sp>
      <p:sp>
        <p:nvSpPr>
          <p:cNvPr id="3" name="Content Placeholder 2"/>
          <p:cNvSpPr>
            <a:spLocks noGrp="1"/>
          </p:cNvSpPr>
          <p:nvPr>
            <p:ph idx="1"/>
          </p:nvPr>
        </p:nvSpPr>
        <p:spPr>
          <a:xfrm>
            <a:off x="457200" y="1143000"/>
            <a:ext cx="8229600" cy="4983163"/>
          </a:xfrm>
        </p:spPr>
        <p:txBody>
          <a:bodyPr>
            <a:normAutofit fontScale="85000" lnSpcReduction="20000"/>
          </a:bodyPr>
          <a:lstStyle/>
          <a:p>
            <a:pPr>
              <a:buNone/>
            </a:pPr>
            <a:r>
              <a:rPr lang="en-US" dirty="0"/>
              <a:t>I:In the first line of your sonnet which reads ” Shall I compare thee to summer day” </a:t>
            </a:r>
            <a:r>
              <a:rPr lang="en-US" dirty="0" err="1"/>
              <a:t>wouldnot</a:t>
            </a:r>
            <a:r>
              <a:rPr lang="en-US" dirty="0"/>
              <a:t>  “a spring day” do as well or better?</a:t>
            </a:r>
          </a:p>
          <a:p>
            <a:pPr>
              <a:buNone/>
            </a:pPr>
            <a:r>
              <a:rPr lang="en-US" dirty="0"/>
              <a:t>A:It </a:t>
            </a:r>
            <a:r>
              <a:rPr lang="en-US" dirty="0" err="1"/>
              <a:t>wouldnot</a:t>
            </a:r>
            <a:r>
              <a:rPr lang="en-US" dirty="0"/>
              <a:t> scan</a:t>
            </a:r>
          </a:p>
          <a:p>
            <a:pPr>
              <a:buNone/>
            </a:pPr>
            <a:r>
              <a:rPr lang="en-US" dirty="0"/>
              <a:t>I:How about “a winters </a:t>
            </a:r>
            <a:r>
              <a:rPr lang="en-US" dirty="0" err="1"/>
              <a:t>day”That</a:t>
            </a:r>
            <a:r>
              <a:rPr lang="en-US" dirty="0"/>
              <a:t> would scan all right</a:t>
            </a:r>
          </a:p>
          <a:p>
            <a:pPr>
              <a:buNone/>
            </a:pPr>
            <a:r>
              <a:rPr lang="en-US" dirty="0"/>
              <a:t>A:Yes,but nobody wants to be compared to a winters day.</a:t>
            </a:r>
          </a:p>
          <a:p>
            <a:pPr>
              <a:buNone/>
            </a:pPr>
            <a:r>
              <a:rPr lang="en-US" dirty="0"/>
              <a:t>I:Would you say </a:t>
            </a:r>
            <a:r>
              <a:rPr lang="en-US" dirty="0" err="1"/>
              <a:t>Mr</a:t>
            </a:r>
            <a:r>
              <a:rPr lang="en-US" dirty="0"/>
              <a:t> Pickwick reminded you of Christmas</a:t>
            </a:r>
          </a:p>
          <a:p>
            <a:pPr>
              <a:buNone/>
            </a:pPr>
            <a:r>
              <a:rPr lang="en-US" dirty="0"/>
              <a:t>A:In a way</a:t>
            </a:r>
          </a:p>
          <a:p>
            <a:pPr>
              <a:buNone/>
            </a:pPr>
            <a:r>
              <a:rPr lang="en-US" dirty="0"/>
              <a:t>I:Yet Christmas is a winter day and I </a:t>
            </a:r>
            <a:r>
              <a:rPr lang="en-US" dirty="0" err="1"/>
              <a:t>donot</a:t>
            </a:r>
            <a:r>
              <a:rPr lang="en-US" dirty="0"/>
              <a:t> think </a:t>
            </a:r>
            <a:r>
              <a:rPr lang="en-US" dirty="0" err="1"/>
              <a:t>Mr</a:t>
            </a:r>
            <a:r>
              <a:rPr lang="en-US" dirty="0"/>
              <a:t> Pickwick would mind the </a:t>
            </a:r>
            <a:r>
              <a:rPr lang="en-US" dirty="0" err="1"/>
              <a:t>comparsion</a:t>
            </a:r>
            <a:endParaRPr lang="en-US" dirty="0"/>
          </a:p>
          <a:p>
            <a:pPr>
              <a:buNone/>
            </a:pPr>
            <a:r>
              <a:rPr lang="en-US" dirty="0"/>
              <a:t>A:I </a:t>
            </a:r>
            <a:r>
              <a:rPr lang="en-US" dirty="0" err="1"/>
              <a:t>donot</a:t>
            </a:r>
            <a:r>
              <a:rPr lang="en-US" dirty="0"/>
              <a:t> think you are serious. By a winter day one mean typical winter day rather than special one like Christmas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Chess</a:t>
            </a:r>
          </a:p>
          <a:p>
            <a:r>
              <a:rPr lang="en-US" dirty="0"/>
              <a:t>DENDRAL</a:t>
            </a:r>
          </a:p>
          <a:p>
            <a:r>
              <a:rPr lang="en-US" dirty="0"/>
              <a:t>Newspaper story</a:t>
            </a:r>
          </a:p>
          <a:p>
            <a:endParaRPr lang="en-US" dirty="0"/>
          </a:p>
          <a:p>
            <a:pPr>
              <a:buNone/>
            </a:pPr>
            <a:r>
              <a:rPr lang="en-US" dirty="0"/>
              <a:t>PGMMING LANGUAGES</a:t>
            </a:r>
          </a:p>
          <a:p>
            <a:r>
              <a:rPr lang="en-US" dirty="0"/>
              <a:t>LISP</a:t>
            </a:r>
          </a:p>
          <a:p>
            <a:r>
              <a:rPr lang="en-US" dirty="0"/>
              <a:t>PROLOG</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229600" cy="1143000"/>
          </a:xfrm>
        </p:spPr>
        <p:txBody>
          <a:bodyPr>
            <a:normAutofit fontScale="90000"/>
          </a:bodyPr>
          <a:lstStyle/>
          <a:p>
            <a:r>
              <a:rPr lang="en-US" dirty="0"/>
              <a:t>To build a system to solve a particular problem we need four things</a:t>
            </a:r>
          </a:p>
        </p:txBody>
      </p:sp>
      <p:sp>
        <p:nvSpPr>
          <p:cNvPr id="3" name="Content Placeholder 2"/>
          <p:cNvSpPr>
            <a:spLocks noGrp="1"/>
          </p:cNvSpPr>
          <p:nvPr>
            <p:ph idx="1"/>
          </p:nvPr>
        </p:nvSpPr>
        <p:spPr>
          <a:xfrm>
            <a:off x="457200" y="2362200"/>
            <a:ext cx="8229600" cy="3763963"/>
          </a:xfrm>
        </p:spPr>
        <p:txBody>
          <a:bodyPr/>
          <a:lstStyle/>
          <a:p>
            <a:r>
              <a:rPr lang="en-US" dirty="0"/>
              <a:t>Define problem precisely</a:t>
            </a:r>
          </a:p>
          <a:p>
            <a:r>
              <a:rPr lang="en-US" dirty="0"/>
              <a:t>Analyze the problem</a:t>
            </a:r>
          </a:p>
          <a:p>
            <a:r>
              <a:rPr lang="en-US" dirty="0"/>
              <a:t>Isolate and represent the task knowledge </a:t>
            </a:r>
          </a:p>
          <a:p>
            <a:r>
              <a:rPr lang="en-US" dirty="0"/>
              <a:t>Choose best problem solving technique and apply them to particular problem</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41D0E2E-F5CB-4BC1-9AA4-E7B01F50829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1066800"/>
            <a:ext cx="8229600" cy="49529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678763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Defining problem as state space search</a:t>
            </a:r>
          </a:p>
        </p:txBody>
      </p:sp>
      <p:sp>
        <p:nvSpPr>
          <p:cNvPr id="3" name="Content Placeholder 2"/>
          <p:cNvSpPr>
            <a:spLocks noGrp="1"/>
          </p:cNvSpPr>
          <p:nvPr>
            <p:ph idx="1"/>
          </p:nvPr>
        </p:nvSpPr>
        <p:spPr/>
        <p:txBody>
          <a:bodyPr/>
          <a:lstStyle/>
          <a:p>
            <a:pPr>
              <a:buNone/>
            </a:pPr>
            <a:r>
              <a:rPr lang="en-US" dirty="0"/>
              <a:t>Problem “Play Chess”</a:t>
            </a:r>
          </a:p>
          <a:p>
            <a:r>
              <a:rPr lang="en-US" dirty="0"/>
              <a:t>Starting Position</a:t>
            </a:r>
          </a:p>
          <a:p>
            <a:r>
              <a:rPr lang="en-US" dirty="0"/>
              <a:t>Rules that define legal moves</a:t>
            </a:r>
          </a:p>
          <a:p>
            <a:r>
              <a:rPr lang="en-US" dirty="0"/>
              <a:t>Goal State(Board position that represent a win for one side or the other)</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3" name="Content Placeholder 2"/>
          <p:cNvSpPr>
            <a:spLocks noGrp="1"/>
          </p:cNvSpPr>
          <p:nvPr>
            <p:ph idx="1"/>
          </p:nvPr>
        </p:nvSpPr>
        <p:spPr/>
        <p:txBody>
          <a:bodyPr/>
          <a:lstStyle/>
          <a:p>
            <a:pPr>
              <a:buNone/>
            </a:pPr>
            <a:r>
              <a:rPr lang="en-US" dirty="0"/>
              <a:t>Difficulty</a:t>
            </a:r>
          </a:p>
          <a:p>
            <a:r>
              <a:rPr lang="en-US" dirty="0"/>
              <a:t>It takes too long to supply set of such rules</a:t>
            </a:r>
          </a:p>
          <a:p>
            <a:r>
              <a:rPr lang="en-US" dirty="0"/>
              <a:t>Storing so many rules poses difficulties, no </a:t>
            </a:r>
            <a:r>
              <a:rPr lang="en-US" dirty="0" err="1"/>
              <a:t>pgm</a:t>
            </a:r>
            <a:r>
              <a:rPr lang="en-US" dirty="0"/>
              <a:t> could handle easily these rules</a:t>
            </a:r>
          </a:p>
          <a:p>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3" name="Content Placeholder 2"/>
          <p:cNvSpPr>
            <a:spLocks noGrp="1"/>
          </p:cNvSpPr>
          <p:nvPr>
            <p:ph idx="1"/>
          </p:nvPr>
        </p:nvSpPr>
        <p:spPr/>
        <p:txBody>
          <a:bodyPr/>
          <a:lstStyle/>
          <a:p>
            <a:pPr>
              <a:buNone/>
            </a:pPr>
            <a:r>
              <a:rPr lang="en-US" sz="2400" dirty="0"/>
              <a:t>White pawn at</a:t>
            </a:r>
          </a:p>
          <a:p>
            <a:pPr>
              <a:buNone/>
            </a:pPr>
            <a:r>
              <a:rPr lang="en-US" sz="2400" dirty="0"/>
              <a:t>	Square(file </a:t>
            </a:r>
            <a:r>
              <a:rPr lang="en-US" sz="2400" dirty="0" err="1"/>
              <a:t>e,rank</a:t>
            </a:r>
            <a:r>
              <a:rPr lang="en-US" sz="2400" dirty="0"/>
              <a:t> 2)</a:t>
            </a:r>
          </a:p>
          <a:p>
            <a:pPr>
              <a:buNone/>
            </a:pPr>
            <a:r>
              <a:rPr lang="en-US" sz="2400" dirty="0"/>
              <a:t>	AND</a:t>
            </a:r>
          </a:p>
          <a:p>
            <a:pPr>
              <a:buNone/>
            </a:pPr>
            <a:r>
              <a:rPr lang="en-US" sz="2400" dirty="0"/>
              <a:t>	Square(file </a:t>
            </a:r>
            <a:r>
              <a:rPr lang="en-US" sz="2400" dirty="0" err="1"/>
              <a:t>e,rank</a:t>
            </a:r>
            <a:r>
              <a:rPr lang="en-US" sz="2400" dirty="0"/>
              <a:t> 3)  is empty   </a:t>
            </a:r>
            <a:r>
              <a:rPr lang="en-US" sz="2400" dirty="0">
                <a:sym typeface="Wingdings" pitchFamily="2" charset="2"/>
              </a:rPr>
              <a:t>move pawn from                                       					</a:t>
            </a:r>
            <a:r>
              <a:rPr lang="en-US" sz="2400" dirty="0"/>
              <a:t>Square(file </a:t>
            </a:r>
            <a:r>
              <a:rPr lang="en-US" sz="2400" dirty="0" err="1"/>
              <a:t>e,rank</a:t>
            </a:r>
            <a:r>
              <a:rPr lang="en-US" sz="2400" dirty="0"/>
              <a:t> 2)</a:t>
            </a:r>
          </a:p>
          <a:p>
            <a:pPr lvl="1">
              <a:buNone/>
            </a:pPr>
            <a:r>
              <a:rPr lang="en-US" sz="2400" dirty="0"/>
              <a:t>						To Square(file </a:t>
            </a:r>
            <a:r>
              <a:rPr lang="en-US" sz="2400" dirty="0" err="1"/>
              <a:t>e,rank</a:t>
            </a:r>
            <a:r>
              <a:rPr lang="en-US" sz="2400" dirty="0"/>
              <a:t> 4)</a:t>
            </a:r>
          </a:p>
          <a:p>
            <a:pPr lvl="1">
              <a:buNone/>
            </a:pPr>
            <a:r>
              <a:rPr lang="en-US" sz="2400" dirty="0"/>
              <a:t>AND</a:t>
            </a:r>
          </a:p>
          <a:p>
            <a:pPr lvl="1">
              <a:buNone/>
            </a:pPr>
            <a:r>
              <a:rPr lang="en-US" sz="2400" dirty="0"/>
              <a:t>Square(file </a:t>
            </a:r>
            <a:r>
              <a:rPr lang="en-US" sz="2400" dirty="0" err="1"/>
              <a:t>e,rank</a:t>
            </a:r>
            <a:r>
              <a:rPr lang="en-US" sz="2400" dirty="0"/>
              <a:t> 4)  is empty</a:t>
            </a:r>
          </a:p>
          <a:p>
            <a:pPr lvl="2">
              <a:buNone/>
            </a:pPr>
            <a:endParaRPr lang="en-US" dirty="0"/>
          </a:p>
          <a:p>
            <a:pPr lvl="2">
              <a:buNone/>
            </a:pPr>
            <a:endParaRPr lang="en-US" dirty="0"/>
          </a:p>
          <a:p>
            <a:pPr lvl="2">
              <a:buNone/>
            </a:pPr>
            <a:endParaRPr lang="en-US" dirty="0"/>
          </a:p>
          <a:p>
            <a:pPr lvl="2">
              <a:buNone/>
            </a:pPr>
            <a:endParaRPr lang="en-US" dirty="0"/>
          </a:p>
          <a:p>
            <a:pPr lvl="2">
              <a:buNone/>
            </a:pP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a:bodyPr>
          <a:lstStyle/>
          <a:p>
            <a:pPr>
              <a:buNone/>
            </a:pPr>
            <a:r>
              <a:rPr lang="en-US" dirty="0"/>
              <a:t>State space representation structure</a:t>
            </a:r>
          </a:p>
          <a:p>
            <a:pPr>
              <a:buNone/>
            </a:pPr>
            <a:r>
              <a:rPr lang="en-US" dirty="0"/>
              <a:t>corresponds to structure of problem solving in</a:t>
            </a:r>
          </a:p>
          <a:p>
            <a:pPr>
              <a:buNone/>
            </a:pPr>
            <a:r>
              <a:rPr lang="en-US" dirty="0"/>
              <a:t>two important ways</a:t>
            </a:r>
          </a:p>
          <a:p>
            <a:r>
              <a:rPr lang="en-US" dirty="0"/>
              <a:t>It allows for a formal definition of problem as need to convert some given situation into some desired situation using set of permissible operations</a:t>
            </a:r>
          </a:p>
          <a:p>
            <a:r>
              <a:rPr lang="en-US" dirty="0"/>
              <a:t>It permits us to define the process of solving a particular problem as combination of known techniques and search</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Water jug problem</a:t>
            </a:r>
          </a:p>
        </p:txBody>
      </p:sp>
      <p:sp>
        <p:nvSpPr>
          <p:cNvPr id="3" name="Content Placeholder 2"/>
          <p:cNvSpPr>
            <a:spLocks noGrp="1"/>
          </p:cNvSpPr>
          <p:nvPr>
            <p:ph idx="1"/>
          </p:nvPr>
        </p:nvSpPr>
        <p:spPr/>
        <p:txBody>
          <a:bodyPr/>
          <a:lstStyle/>
          <a:p>
            <a:pPr>
              <a:buNone/>
            </a:pPr>
            <a:r>
              <a:rPr lang="en-US" dirty="0"/>
              <a:t>You are given two jugs ,a  4-gallon one and a 3 gallon one. Neither has any measuring markers on it. There is pump that can be used to fill the jugs with water. How can u get exactly 2 gallons of water into 4 gallon jug?</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Problem description in state space representation</a:t>
            </a:r>
          </a:p>
        </p:txBody>
      </p:sp>
      <p:sp>
        <p:nvSpPr>
          <p:cNvPr id="3" name="Content Placeholder 2"/>
          <p:cNvSpPr>
            <a:spLocks noGrp="1"/>
          </p:cNvSpPr>
          <p:nvPr>
            <p:ph idx="1"/>
          </p:nvPr>
        </p:nvSpPr>
        <p:spPr/>
        <p:txBody>
          <a:bodyPr/>
          <a:lstStyle/>
          <a:p>
            <a:r>
              <a:rPr lang="en-US" dirty="0"/>
              <a:t>State space: set of ordered pair of integers (</a:t>
            </a:r>
            <a:r>
              <a:rPr lang="en-US" dirty="0" err="1"/>
              <a:t>x,y</a:t>
            </a:r>
            <a:r>
              <a:rPr lang="en-US" dirty="0"/>
              <a:t>) such as x=0,1,2,3,4 and y=0,1,2,3</a:t>
            </a:r>
          </a:p>
          <a:p>
            <a:pPr>
              <a:buNone/>
            </a:pPr>
            <a:r>
              <a:rPr lang="en-US" dirty="0"/>
              <a:t>x-&gt;no of gallons of water in 4 gallon jug</a:t>
            </a:r>
          </a:p>
          <a:p>
            <a:pPr>
              <a:buNone/>
            </a:pPr>
            <a:r>
              <a:rPr lang="en-US" dirty="0"/>
              <a:t>y-&gt;no of gallons of water in 3 gallon jug</a:t>
            </a:r>
          </a:p>
          <a:p>
            <a:r>
              <a:rPr lang="en-US" dirty="0"/>
              <a:t>Start state</a:t>
            </a:r>
            <a:r>
              <a:rPr lang="en-US" dirty="0">
                <a:sym typeface="Wingdings" pitchFamily="2" charset="2"/>
              </a:rPr>
              <a:t>:(0,0)</a:t>
            </a:r>
          </a:p>
          <a:p>
            <a:r>
              <a:rPr lang="en-US" dirty="0">
                <a:sym typeface="Wingdings" pitchFamily="2" charset="2"/>
              </a:rPr>
              <a:t>Goal state:(2,n)</a:t>
            </a:r>
            <a:endParaRPr lang="en-US" dirty="0"/>
          </a:p>
          <a:p>
            <a:pPr>
              <a:buNone/>
            </a:pP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0000" lnSpcReduction="20000"/>
          </a:bodyPr>
          <a:lstStyle/>
          <a:p>
            <a:r>
              <a:rPr lang="en-US" dirty="0"/>
              <a:t>Physical Symbol Systems</a:t>
            </a:r>
          </a:p>
          <a:p>
            <a:endParaRPr lang="en-US" dirty="0"/>
          </a:p>
          <a:p>
            <a:r>
              <a:rPr lang="en-US" dirty="0"/>
              <a:t>Symbol : A perceptible something that stands for something else.</a:t>
            </a:r>
          </a:p>
          <a:p>
            <a:pPr>
              <a:buNone/>
            </a:pPr>
            <a:r>
              <a:rPr lang="en-US" dirty="0"/>
              <a:t> alphabet symbols, numerals, road signs, musical notation</a:t>
            </a:r>
          </a:p>
          <a:p>
            <a:endParaRPr lang="en-US" dirty="0"/>
          </a:p>
          <a:p>
            <a:r>
              <a:rPr lang="en-US" dirty="0"/>
              <a:t>Symbol System: A collection of symbols – a pattern</a:t>
            </a:r>
          </a:p>
          <a:p>
            <a:endParaRPr lang="en-US" dirty="0"/>
          </a:p>
          <a:p>
            <a:pPr>
              <a:buNone/>
            </a:pPr>
            <a:r>
              <a:rPr lang="en-US" dirty="0"/>
              <a:t>- words, arrays, lists, even a tune</a:t>
            </a:r>
          </a:p>
          <a:p>
            <a:endParaRPr lang="en-US" dirty="0"/>
          </a:p>
          <a:p>
            <a:r>
              <a:rPr lang="en-US" dirty="0"/>
              <a:t>Physical Symbol System: That obeys laws of some kind, a formal</a:t>
            </a:r>
          </a:p>
          <a:p>
            <a:pPr>
              <a:buNone/>
            </a:pPr>
            <a:r>
              <a:rPr lang="en-US" dirty="0"/>
              <a:t>system</a:t>
            </a:r>
          </a:p>
          <a:p>
            <a:endParaRPr lang="en-US" dirty="0"/>
          </a:p>
          <a:p>
            <a:pPr>
              <a:buNone/>
            </a:pPr>
            <a:r>
              <a:rPr lang="en-US" dirty="0"/>
              <a:t>- long division, an abacus, an algorithm</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lstStyle/>
          <a:p>
            <a:pPr>
              <a:buNone/>
            </a:pPr>
            <a:r>
              <a:rPr lang="en-US" dirty="0"/>
              <a:t>Assumptions </a:t>
            </a:r>
          </a:p>
          <a:p>
            <a:r>
              <a:rPr lang="en-US" dirty="0"/>
              <a:t>We can fill the jug from the pump </a:t>
            </a:r>
          </a:p>
          <a:p>
            <a:r>
              <a:rPr lang="en-US" dirty="0"/>
              <a:t>Pour water out of jug onto the ground </a:t>
            </a:r>
          </a:p>
          <a:p>
            <a:r>
              <a:rPr lang="en-US" dirty="0"/>
              <a:t>Pour water from one jug to another </a:t>
            </a:r>
          </a:p>
          <a:p>
            <a:r>
              <a:rPr lang="en-US" dirty="0"/>
              <a:t> There are no measuring devices available</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a:t>Operators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44571614"/>
              </p:ext>
            </p:extLst>
          </p:nvPr>
        </p:nvGraphicFramePr>
        <p:xfrm>
          <a:off x="152400" y="320358"/>
          <a:ext cx="8763001" cy="6309042"/>
        </p:xfrm>
        <a:graphic>
          <a:graphicData uri="http://schemas.openxmlformats.org/drawingml/2006/table">
            <a:tbl>
              <a:tblPr firstRow="1" bandRow="1">
                <a:tableStyleId>{5C22544A-7EE6-4342-B048-85BDC9FD1C3A}</a:tableStyleId>
              </a:tblPr>
              <a:tblGrid>
                <a:gridCol w="273844">
                  <a:extLst>
                    <a:ext uri="{9D8B030D-6E8A-4147-A177-3AD203B41FA5}">
                      <a16:colId xmlns:a16="http://schemas.microsoft.com/office/drawing/2014/main" val="20000"/>
                    </a:ext>
                  </a:extLst>
                </a:gridCol>
                <a:gridCol w="2008188">
                  <a:extLst>
                    <a:ext uri="{9D8B030D-6E8A-4147-A177-3AD203B41FA5}">
                      <a16:colId xmlns:a16="http://schemas.microsoft.com/office/drawing/2014/main" val="20001"/>
                    </a:ext>
                  </a:extLst>
                </a:gridCol>
                <a:gridCol w="456406">
                  <a:extLst>
                    <a:ext uri="{9D8B030D-6E8A-4147-A177-3AD203B41FA5}">
                      <a16:colId xmlns:a16="http://schemas.microsoft.com/office/drawing/2014/main" val="20002"/>
                    </a:ext>
                  </a:extLst>
                </a:gridCol>
                <a:gridCol w="1643063">
                  <a:extLst>
                    <a:ext uri="{9D8B030D-6E8A-4147-A177-3AD203B41FA5}">
                      <a16:colId xmlns:a16="http://schemas.microsoft.com/office/drawing/2014/main" val="20003"/>
                    </a:ext>
                  </a:extLst>
                </a:gridCol>
                <a:gridCol w="4381500">
                  <a:extLst>
                    <a:ext uri="{9D8B030D-6E8A-4147-A177-3AD203B41FA5}">
                      <a16:colId xmlns:a16="http://schemas.microsoft.com/office/drawing/2014/main" val="20004"/>
                    </a:ext>
                  </a:extLst>
                </a:gridCol>
              </a:tblGrid>
              <a:tr h="712311">
                <a:tc>
                  <a:txBody>
                    <a:bodyPr/>
                    <a:lstStyle/>
                    <a:p>
                      <a:pPr marL="342900" indent="-342900">
                        <a:buFont typeface="+mj-lt"/>
                        <a:buAutoNum type="arabicPeriod"/>
                      </a:pPr>
                      <a:endParaRPr lang="en-US" b="1" dirty="0">
                        <a:solidFill>
                          <a:schemeClr val="tx1"/>
                        </a:solidFill>
                      </a:endParaRPr>
                    </a:p>
                    <a:p>
                      <a:pPr marL="342900" indent="-342900">
                        <a:buFontTx/>
                        <a:buNone/>
                      </a:pPr>
                      <a:r>
                        <a:rPr lang="en-US" b="1" dirty="0">
                          <a:solidFill>
                            <a:schemeClr val="tx1"/>
                          </a:solidFill>
                        </a:rPr>
                        <a:t>1</a:t>
                      </a:r>
                    </a:p>
                  </a:txBody>
                  <a:tcPr>
                    <a:solidFill>
                      <a:schemeClr val="accent1">
                        <a:lumMod val="20000"/>
                        <a:lumOff val="80000"/>
                      </a:schemeClr>
                    </a:solidFill>
                  </a:tcPr>
                </a:tc>
                <a:tc>
                  <a:txBody>
                    <a:bodyPr/>
                    <a:lstStyle/>
                    <a:p>
                      <a:r>
                        <a:rPr lang="en-US" b="1" dirty="0">
                          <a:solidFill>
                            <a:schemeClr val="tx1"/>
                          </a:solidFill>
                        </a:rPr>
                        <a:t>(</a:t>
                      </a:r>
                      <a:r>
                        <a:rPr lang="en-US" b="1" dirty="0" err="1">
                          <a:solidFill>
                            <a:schemeClr val="tx1"/>
                          </a:solidFill>
                        </a:rPr>
                        <a:t>x,y</a:t>
                      </a:r>
                      <a:r>
                        <a:rPr lang="en-US" b="1" dirty="0">
                          <a:solidFill>
                            <a:schemeClr val="tx1"/>
                          </a:solidFill>
                        </a:rPr>
                        <a:t>)</a:t>
                      </a:r>
                    </a:p>
                    <a:p>
                      <a:r>
                        <a:rPr lang="en-US" b="1" dirty="0">
                          <a:solidFill>
                            <a:schemeClr val="tx1"/>
                          </a:solidFill>
                        </a:rPr>
                        <a:t>If</a:t>
                      </a:r>
                      <a:r>
                        <a:rPr lang="en-US" b="1" baseline="0" dirty="0">
                          <a:solidFill>
                            <a:schemeClr val="tx1"/>
                          </a:solidFill>
                        </a:rPr>
                        <a:t> x&lt;4</a:t>
                      </a:r>
                      <a:endParaRPr lang="en-US" b="1" dirty="0">
                        <a:solidFill>
                          <a:schemeClr val="tx1"/>
                        </a:solidFill>
                      </a:endParaRPr>
                    </a:p>
                  </a:txBody>
                  <a:tcPr>
                    <a:solidFill>
                      <a:schemeClr val="accent1">
                        <a:lumMod val="20000"/>
                        <a:lumOff val="80000"/>
                      </a:schemeClr>
                    </a:solidFill>
                  </a:tcPr>
                </a:tc>
                <a:tc>
                  <a:txBody>
                    <a:bodyPr/>
                    <a:lstStyle/>
                    <a:p>
                      <a:r>
                        <a:rPr lang="en-US" b="1" dirty="0">
                          <a:solidFill>
                            <a:schemeClr val="tx1"/>
                          </a:solidFill>
                          <a:sym typeface="Wingdings" pitchFamily="2" charset="2"/>
                        </a:rPr>
                        <a:t></a:t>
                      </a:r>
                      <a:endParaRPr lang="en-US" b="1" dirty="0">
                        <a:solidFill>
                          <a:schemeClr val="tx1"/>
                        </a:solidFill>
                      </a:endParaRPr>
                    </a:p>
                  </a:txBody>
                  <a:tcPr>
                    <a:solidFill>
                      <a:schemeClr val="accent1">
                        <a:lumMod val="20000"/>
                        <a:lumOff val="80000"/>
                      </a:schemeClr>
                    </a:solidFill>
                  </a:tcPr>
                </a:tc>
                <a:tc>
                  <a:txBody>
                    <a:bodyPr/>
                    <a:lstStyle/>
                    <a:p>
                      <a:br>
                        <a:rPr lang="en-US" b="1" dirty="0">
                          <a:solidFill>
                            <a:schemeClr val="tx1"/>
                          </a:solidFill>
                        </a:rPr>
                      </a:br>
                      <a:r>
                        <a:rPr lang="en-US" b="1" dirty="0">
                          <a:solidFill>
                            <a:schemeClr val="tx1"/>
                          </a:solidFill>
                        </a:rPr>
                        <a:t>(4,y)</a:t>
                      </a:r>
                    </a:p>
                  </a:txBody>
                  <a:tcPr>
                    <a:solidFill>
                      <a:schemeClr val="accent1">
                        <a:lumMod val="20000"/>
                        <a:lumOff val="80000"/>
                      </a:schemeClr>
                    </a:solidFill>
                  </a:tcPr>
                </a:tc>
                <a:tc>
                  <a:txBody>
                    <a:bodyPr/>
                    <a:lstStyle/>
                    <a:p>
                      <a:r>
                        <a:rPr lang="en-US" b="1" dirty="0">
                          <a:solidFill>
                            <a:schemeClr val="tx1"/>
                          </a:solidFill>
                        </a:rPr>
                        <a:t>Fill the 4 gallon jug</a:t>
                      </a:r>
                    </a:p>
                  </a:txBody>
                  <a:tcPr>
                    <a:solidFill>
                      <a:schemeClr val="accent1">
                        <a:lumMod val="20000"/>
                        <a:lumOff val="80000"/>
                      </a:schemeClr>
                    </a:solidFill>
                  </a:tcPr>
                </a:tc>
                <a:extLst>
                  <a:ext uri="{0D108BD9-81ED-4DB2-BD59-A6C34878D82A}">
                    <a16:rowId xmlns:a16="http://schemas.microsoft.com/office/drawing/2014/main" val="10000"/>
                  </a:ext>
                </a:extLst>
              </a:tr>
              <a:tr h="712311">
                <a:tc>
                  <a:txBody>
                    <a:bodyPr/>
                    <a:lstStyle/>
                    <a:p>
                      <a:pPr marL="342900" indent="-342900">
                        <a:buFont typeface="+mj-lt"/>
                        <a:buNone/>
                      </a:pPr>
                      <a:r>
                        <a:rPr lang="en-US" b="1" dirty="0">
                          <a:solidFill>
                            <a:schemeClr val="tx1"/>
                          </a:solidFill>
                        </a:rPr>
                        <a:t>2</a:t>
                      </a:r>
                    </a:p>
                  </a:txBody>
                  <a:tcPr>
                    <a:solidFill>
                      <a:schemeClr val="accent1">
                        <a:lumMod val="20000"/>
                        <a:lumOff val="80000"/>
                      </a:schemeClr>
                    </a:solidFill>
                  </a:tcPr>
                </a:tc>
                <a:tc>
                  <a:txBody>
                    <a:bodyPr/>
                    <a:lstStyle/>
                    <a:p>
                      <a:r>
                        <a:rPr lang="en-US" b="1" dirty="0">
                          <a:solidFill>
                            <a:schemeClr val="tx1"/>
                          </a:solidFill>
                        </a:rPr>
                        <a:t>(</a:t>
                      </a:r>
                      <a:r>
                        <a:rPr lang="en-US" b="1" dirty="0" err="1">
                          <a:solidFill>
                            <a:schemeClr val="tx1"/>
                          </a:solidFill>
                        </a:rPr>
                        <a:t>x,y</a:t>
                      </a:r>
                      <a:r>
                        <a:rPr lang="en-US" b="1" dirty="0">
                          <a:solidFill>
                            <a:schemeClr val="tx1"/>
                          </a:solidFill>
                        </a:rPr>
                        <a:t>)</a:t>
                      </a:r>
                    </a:p>
                    <a:p>
                      <a:r>
                        <a:rPr lang="en-US" b="1" dirty="0">
                          <a:solidFill>
                            <a:schemeClr val="tx1"/>
                          </a:solidFill>
                        </a:rPr>
                        <a:t>If</a:t>
                      </a:r>
                      <a:r>
                        <a:rPr lang="en-US" b="1" baseline="0" dirty="0">
                          <a:solidFill>
                            <a:schemeClr val="tx1"/>
                          </a:solidFill>
                        </a:rPr>
                        <a:t> y&lt;3</a:t>
                      </a:r>
                      <a:endParaRPr lang="en-US" b="1" dirty="0">
                        <a:solidFill>
                          <a:schemeClr val="tx1"/>
                        </a:solidFill>
                      </a:endParaRPr>
                    </a:p>
                  </a:txBody>
                  <a:tcPr>
                    <a:solidFill>
                      <a:schemeClr val="accent1">
                        <a:lumMod val="20000"/>
                        <a:lumOff val="80000"/>
                      </a:schemeClr>
                    </a:solidFill>
                  </a:tcPr>
                </a:tc>
                <a:tc>
                  <a:txBody>
                    <a:bodyPr/>
                    <a:lstStyle/>
                    <a:p>
                      <a:r>
                        <a:rPr lang="en-US" b="1" dirty="0">
                          <a:solidFill>
                            <a:schemeClr val="tx1"/>
                          </a:solidFill>
                          <a:sym typeface="Wingdings" pitchFamily="2" charset="2"/>
                        </a:rPr>
                        <a:t></a:t>
                      </a:r>
                      <a:endParaRPr lang="en-US" b="1" dirty="0">
                        <a:solidFill>
                          <a:schemeClr val="tx1"/>
                        </a:solidFill>
                      </a:endParaRPr>
                    </a:p>
                  </a:txBody>
                  <a:tcPr>
                    <a:solidFill>
                      <a:schemeClr val="accent1">
                        <a:lumMod val="20000"/>
                        <a:lumOff val="80000"/>
                      </a:schemeClr>
                    </a:solidFill>
                  </a:tcPr>
                </a:tc>
                <a:tc>
                  <a:txBody>
                    <a:bodyPr/>
                    <a:lstStyle/>
                    <a:p>
                      <a:br>
                        <a:rPr lang="en-US" b="1" dirty="0">
                          <a:solidFill>
                            <a:schemeClr val="tx1"/>
                          </a:solidFill>
                        </a:rPr>
                      </a:br>
                      <a:r>
                        <a:rPr lang="en-US" b="1" dirty="0">
                          <a:solidFill>
                            <a:schemeClr val="tx1"/>
                          </a:solidFill>
                        </a:rPr>
                        <a:t>(x,3)</a:t>
                      </a:r>
                    </a:p>
                  </a:txBody>
                  <a:tcPr>
                    <a:solidFill>
                      <a:schemeClr val="accent1">
                        <a:lumMod val="20000"/>
                        <a:lumOff val="80000"/>
                      </a:schemeClr>
                    </a:solidFill>
                  </a:tcPr>
                </a:tc>
                <a:tc>
                  <a:txBody>
                    <a:bodyPr/>
                    <a:lstStyle/>
                    <a:p>
                      <a:r>
                        <a:rPr lang="en-US" b="1" dirty="0">
                          <a:solidFill>
                            <a:schemeClr val="tx1"/>
                          </a:solidFill>
                        </a:rPr>
                        <a:t>Fill the 3 gallon jug</a:t>
                      </a:r>
                    </a:p>
                  </a:txBody>
                  <a:tcPr>
                    <a:solidFill>
                      <a:schemeClr val="accent1">
                        <a:lumMod val="20000"/>
                        <a:lumOff val="80000"/>
                      </a:schemeClr>
                    </a:solidFill>
                  </a:tcPr>
                </a:tc>
                <a:extLst>
                  <a:ext uri="{0D108BD9-81ED-4DB2-BD59-A6C34878D82A}">
                    <a16:rowId xmlns:a16="http://schemas.microsoft.com/office/drawing/2014/main" val="10001"/>
                  </a:ext>
                </a:extLst>
              </a:tr>
              <a:tr h="712311">
                <a:tc>
                  <a:txBody>
                    <a:bodyPr/>
                    <a:lstStyle/>
                    <a:p>
                      <a:pPr marL="342900" indent="-342900">
                        <a:buFont typeface="+mj-lt"/>
                        <a:buNone/>
                      </a:pPr>
                      <a:r>
                        <a:rPr lang="en-US" b="1" dirty="0">
                          <a:solidFill>
                            <a:schemeClr val="tx1"/>
                          </a:solidFill>
                        </a:rPr>
                        <a:t>3</a:t>
                      </a:r>
                    </a:p>
                  </a:txBody>
                  <a:tcPr>
                    <a:solidFill>
                      <a:schemeClr val="accent1">
                        <a:lumMod val="20000"/>
                        <a:lumOff val="80000"/>
                      </a:schemeClr>
                    </a:solidFill>
                  </a:tcPr>
                </a:tc>
                <a:tc>
                  <a:txBody>
                    <a:bodyPr/>
                    <a:lstStyle/>
                    <a:p>
                      <a:r>
                        <a:rPr lang="en-US" b="1" dirty="0">
                          <a:solidFill>
                            <a:schemeClr val="tx1"/>
                          </a:solidFill>
                        </a:rPr>
                        <a:t>(</a:t>
                      </a:r>
                      <a:r>
                        <a:rPr lang="en-US" b="1" dirty="0" err="1">
                          <a:solidFill>
                            <a:schemeClr val="tx1"/>
                          </a:solidFill>
                        </a:rPr>
                        <a:t>x,y</a:t>
                      </a:r>
                      <a:r>
                        <a:rPr lang="en-US" b="1" dirty="0">
                          <a:solidFill>
                            <a:schemeClr val="tx1"/>
                          </a:solidFill>
                        </a:rPr>
                        <a:t>)</a:t>
                      </a:r>
                    </a:p>
                    <a:p>
                      <a:r>
                        <a:rPr lang="en-US" b="1" dirty="0">
                          <a:solidFill>
                            <a:schemeClr val="tx1"/>
                          </a:solidFill>
                        </a:rPr>
                        <a:t>If</a:t>
                      </a:r>
                      <a:r>
                        <a:rPr lang="en-US" b="1" baseline="0" dirty="0">
                          <a:solidFill>
                            <a:schemeClr val="tx1"/>
                          </a:solidFill>
                        </a:rPr>
                        <a:t> x&gt;0</a:t>
                      </a:r>
                      <a:endParaRPr lang="en-US" b="1" dirty="0">
                        <a:solidFill>
                          <a:schemeClr val="tx1"/>
                        </a:solidFill>
                      </a:endParaRPr>
                    </a:p>
                  </a:txBody>
                  <a:tcPr>
                    <a:solidFill>
                      <a:schemeClr val="accent1">
                        <a:lumMod val="20000"/>
                        <a:lumOff val="80000"/>
                      </a:schemeClr>
                    </a:solidFill>
                  </a:tcPr>
                </a:tc>
                <a:tc>
                  <a:txBody>
                    <a:bodyPr/>
                    <a:lstStyle/>
                    <a:p>
                      <a:r>
                        <a:rPr lang="en-US" b="1" dirty="0">
                          <a:solidFill>
                            <a:schemeClr val="tx1"/>
                          </a:solidFill>
                          <a:sym typeface="Wingdings" pitchFamily="2" charset="2"/>
                        </a:rPr>
                        <a:t></a:t>
                      </a:r>
                      <a:endParaRPr lang="en-US" b="1" dirty="0">
                        <a:solidFill>
                          <a:schemeClr val="tx1"/>
                        </a:solidFill>
                      </a:endParaRPr>
                    </a:p>
                  </a:txBody>
                  <a:tcPr>
                    <a:solidFill>
                      <a:schemeClr val="accent1">
                        <a:lumMod val="20000"/>
                        <a:lumOff val="80000"/>
                      </a:schemeClr>
                    </a:solidFill>
                  </a:tcPr>
                </a:tc>
                <a:tc>
                  <a:txBody>
                    <a:bodyPr/>
                    <a:lstStyle/>
                    <a:p>
                      <a:br>
                        <a:rPr lang="en-US" b="1" dirty="0">
                          <a:solidFill>
                            <a:schemeClr val="tx1"/>
                          </a:solidFill>
                        </a:rPr>
                      </a:br>
                      <a:r>
                        <a:rPr lang="en-US" b="1" dirty="0">
                          <a:solidFill>
                            <a:schemeClr val="tx1"/>
                          </a:solidFill>
                        </a:rPr>
                        <a:t>(x-d, y)</a:t>
                      </a:r>
                    </a:p>
                  </a:txBody>
                  <a:tcPr>
                    <a:solidFill>
                      <a:schemeClr val="accent1">
                        <a:lumMod val="20000"/>
                        <a:lumOff val="80000"/>
                      </a:schemeClr>
                    </a:solidFill>
                  </a:tcPr>
                </a:tc>
                <a:tc>
                  <a:txBody>
                    <a:bodyPr/>
                    <a:lstStyle/>
                    <a:p>
                      <a:r>
                        <a:rPr lang="en-US" b="1" dirty="0">
                          <a:solidFill>
                            <a:schemeClr val="tx1"/>
                          </a:solidFill>
                        </a:rPr>
                        <a:t>Pour</a:t>
                      </a:r>
                      <a:r>
                        <a:rPr lang="en-US" b="1" baseline="0" dirty="0">
                          <a:solidFill>
                            <a:schemeClr val="tx1"/>
                          </a:solidFill>
                        </a:rPr>
                        <a:t> some water out of 4 gallon jug</a:t>
                      </a:r>
                      <a:endParaRPr lang="en-US" b="1"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0002"/>
                  </a:ext>
                </a:extLst>
              </a:tr>
              <a:tr h="712311">
                <a:tc>
                  <a:txBody>
                    <a:bodyPr/>
                    <a:lstStyle/>
                    <a:p>
                      <a:pPr marL="342900" indent="-342900">
                        <a:buFont typeface="+mj-lt"/>
                        <a:buNone/>
                      </a:pPr>
                      <a:r>
                        <a:rPr lang="en-US" b="1" dirty="0">
                          <a:solidFill>
                            <a:schemeClr val="tx1"/>
                          </a:solidFill>
                        </a:rPr>
                        <a:t>4</a:t>
                      </a:r>
                    </a:p>
                  </a:txBody>
                  <a:tcPr>
                    <a:solidFill>
                      <a:schemeClr val="accent1">
                        <a:lumMod val="20000"/>
                        <a:lumOff val="80000"/>
                      </a:schemeClr>
                    </a:solidFill>
                  </a:tcPr>
                </a:tc>
                <a:tc>
                  <a:txBody>
                    <a:bodyPr/>
                    <a:lstStyle/>
                    <a:p>
                      <a:r>
                        <a:rPr lang="en-US" b="1" dirty="0">
                          <a:solidFill>
                            <a:schemeClr val="tx1"/>
                          </a:solidFill>
                        </a:rPr>
                        <a:t>(</a:t>
                      </a:r>
                      <a:r>
                        <a:rPr lang="en-US" b="1" dirty="0" err="1">
                          <a:solidFill>
                            <a:schemeClr val="tx1"/>
                          </a:solidFill>
                        </a:rPr>
                        <a:t>x,y</a:t>
                      </a:r>
                      <a:r>
                        <a:rPr lang="en-US" b="1" dirty="0">
                          <a:solidFill>
                            <a:schemeClr val="tx1"/>
                          </a:solidFill>
                        </a:rPr>
                        <a:t>)</a:t>
                      </a:r>
                    </a:p>
                    <a:p>
                      <a:r>
                        <a:rPr lang="en-US" b="1" dirty="0">
                          <a:solidFill>
                            <a:schemeClr val="tx1"/>
                          </a:solidFill>
                        </a:rPr>
                        <a:t>If</a:t>
                      </a:r>
                      <a:r>
                        <a:rPr lang="en-US" b="1" baseline="0" dirty="0">
                          <a:solidFill>
                            <a:schemeClr val="tx1"/>
                          </a:solidFill>
                        </a:rPr>
                        <a:t> y&gt;0</a:t>
                      </a:r>
                      <a:endParaRPr lang="en-US" b="1" dirty="0">
                        <a:solidFill>
                          <a:schemeClr val="tx1"/>
                        </a:solidFill>
                      </a:endParaRPr>
                    </a:p>
                  </a:txBody>
                  <a:tcPr>
                    <a:solidFill>
                      <a:schemeClr val="accent1">
                        <a:lumMod val="20000"/>
                        <a:lumOff val="80000"/>
                      </a:schemeClr>
                    </a:solidFill>
                  </a:tcPr>
                </a:tc>
                <a:tc>
                  <a:txBody>
                    <a:bodyPr/>
                    <a:lstStyle/>
                    <a:p>
                      <a:r>
                        <a:rPr lang="en-US" b="1" dirty="0">
                          <a:solidFill>
                            <a:schemeClr val="tx1"/>
                          </a:solidFill>
                          <a:sym typeface="Wingdings" pitchFamily="2" charset="2"/>
                        </a:rPr>
                        <a:t></a:t>
                      </a:r>
                      <a:endParaRPr lang="en-US" b="1" dirty="0">
                        <a:solidFill>
                          <a:schemeClr val="tx1"/>
                        </a:solidFill>
                      </a:endParaRPr>
                    </a:p>
                  </a:txBody>
                  <a:tcPr>
                    <a:solidFill>
                      <a:schemeClr val="accent1">
                        <a:lumMod val="20000"/>
                        <a:lumOff val="80000"/>
                      </a:schemeClr>
                    </a:solidFill>
                  </a:tcPr>
                </a:tc>
                <a:tc>
                  <a:txBody>
                    <a:bodyPr/>
                    <a:lstStyle/>
                    <a:p>
                      <a:br>
                        <a:rPr lang="en-US" b="1" dirty="0">
                          <a:solidFill>
                            <a:schemeClr val="tx1"/>
                          </a:solidFill>
                        </a:rPr>
                      </a:br>
                      <a:r>
                        <a:rPr lang="en-US" b="1" dirty="0">
                          <a:solidFill>
                            <a:schemeClr val="tx1"/>
                          </a:solidFill>
                        </a:rPr>
                        <a:t>(x, y-d)</a:t>
                      </a:r>
                    </a:p>
                  </a:txBody>
                  <a:tcPr>
                    <a:solidFill>
                      <a:schemeClr val="accent1">
                        <a:lumMod val="20000"/>
                        <a:lumOff val="80000"/>
                      </a:schemeClr>
                    </a:solidFill>
                  </a:tcPr>
                </a:tc>
                <a:tc>
                  <a:txBody>
                    <a:bodyPr/>
                    <a:lstStyle/>
                    <a:p>
                      <a:r>
                        <a:rPr lang="en-US" b="1" dirty="0">
                          <a:solidFill>
                            <a:schemeClr val="tx1"/>
                          </a:solidFill>
                        </a:rPr>
                        <a:t>Pour</a:t>
                      </a:r>
                      <a:r>
                        <a:rPr lang="en-US" b="1" baseline="0" dirty="0">
                          <a:solidFill>
                            <a:schemeClr val="tx1"/>
                          </a:solidFill>
                        </a:rPr>
                        <a:t> some water out of 3 gallon jug</a:t>
                      </a:r>
                      <a:endParaRPr lang="en-US" b="1"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0003"/>
                  </a:ext>
                </a:extLst>
              </a:tr>
              <a:tr h="712311">
                <a:tc>
                  <a:txBody>
                    <a:bodyPr/>
                    <a:lstStyle/>
                    <a:p>
                      <a:pPr marL="342900" indent="-342900">
                        <a:buFont typeface="+mj-lt"/>
                        <a:buNone/>
                      </a:pPr>
                      <a:r>
                        <a:rPr lang="en-US" b="1" dirty="0">
                          <a:solidFill>
                            <a:schemeClr val="tx1"/>
                          </a:solidFill>
                        </a:rPr>
                        <a:t>5</a:t>
                      </a:r>
                    </a:p>
                  </a:txBody>
                  <a:tcPr>
                    <a:solidFill>
                      <a:schemeClr val="accent1">
                        <a:lumMod val="20000"/>
                        <a:lumOff val="80000"/>
                      </a:schemeClr>
                    </a:solidFill>
                  </a:tcPr>
                </a:tc>
                <a:tc>
                  <a:txBody>
                    <a:bodyPr/>
                    <a:lstStyle/>
                    <a:p>
                      <a:r>
                        <a:rPr lang="en-US" b="1" dirty="0">
                          <a:solidFill>
                            <a:schemeClr val="tx1"/>
                          </a:solidFill>
                        </a:rPr>
                        <a:t>(</a:t>
                      </a:r>
                      <a:r>
                        <a:rPr lang="en-US" b="1" dirty="0" err="1">
                          <a:solidFill>
                            <a:schemeClr val="tx1"/>
                          </a:solidFill>
                        </a:rPr>
                        <a:t>x,y</a:t>
                      </a:r>
                      <a:r>
                        <a:rPr lang="en-US" b="1" dirty="0">
                          <a:solidFill>
                            <a:schemeClr val="tx1"/>
                          </a:solidFill>
                        </a:rPr>
                        <a:t>)</a:t>
                      </a:r>
                    </a:p>
                    <a:p>
                      <a:r>
                        <a:rPr lang="en-US" b="1" dirty="0">
                          <a:solidFill>
                            <a:schemeClr val="tx1"/>
                          </a:solidFill>
                        </a:rPr>
                        <a:t>If</a:t>
                      </a:r>
                      <a:r>
                        <a:rPr lang="en-US" b="1" baseline="0" dirty="0">
                          <a:solidFill>
                            <a:schemeClr val="tx1"/>
                          </a:solidFill>
                        </a:rPr>
                        <a:t> x&gt;0</a:t>
                      </a:r>
                      <a:endParaRPr lang="en-US" b="1" dirty="0">
                        <a:solidFill>
                          <a:schemeClr val="tx1"/>
                        </a:solidFill>
                      </a:endParaRPr>
                    </a:p>
                  </a:txBody>
                  <a:tcPr>
                    <a:solidFill>
                      <a:schemeClr val="accent1">
                        <a:lumMod val="20000"/>
                        <a:lumOff val="80000"/>
                      </a:schemeClr>
                    </a:solidFill>
                  </a:tcPr>
                </a:tc>
                <a:tc>
                  <a:txBody>
                    <a:bodyPr/>
                    <a:lstStyle/>
                    <a:p>
                      <a:r>
                        <a:rPr lang="en-US" b="1" dirty="0">
                          <a:solidFill>
                            <a:schemeClr val="tx1"/>
                          </a:solidFill>
                          <a:sym typeface="Wingdings" pitchFamily="2" charset="2"/>
                        </a:rPr>
                        <a:t></a:t>
                      </a:r>
                      <a:endParaRPr lang="en-US" b="1" dirty="0">
                        <a:solidFill>
                          <a:schemeClr val="tx1"/>
                        </a:solidFill>
                      </a:endParaRPr>
                    </a:p>
                  </a:txBody>
                  <a:tcPr>
                    <a:solidFill>
                      <a:schemeClr val="accent1">
                        <a:lumMod val="20000"/>
                        <a:lumOff val="80000"/>
                      </a:schemeClr>
                    </a:solidFill>
                  </a:tcPr>
                </a:tc>
                <a:tc>
                  <a:txBody>
                    <a:bodyPr/>
                    <a:lstStyle/>
                    <a:p>
                      <a:br>
                        <a:rPr lang="en-US" b="1" dirty="0">
                          <a:solidFill>
                            <a:schemeClr val="tx1"/>
                          </a:solidFill>
                        </a:rPr>
                      </a:br>
                      <a:r>
                        <a:rPr lang="en-US" b="1" dirty="0">
                          <a:solidFill>
                            <a:schemeClr val="tx1"/>
                          </a:solidFill>
                        </a:rPr>
                        <a:t>(0,y)</a:t>
                      </a:r>
                    </a:p>
                  </a:txBody>
                  <a:tcPr>
                    <a:solidFill>
                      <a:schemeClr val="accent1">
                        <a:lumMod val="20000"/>
                        <a:lumOff val="80000"/>
                      </a:schemeClr>
                    </a:solidFill>
                  </a:tcPr>
                </a:tc>
                <a:tc>
                  <a:txBody>
                    <a:bodyPr/>
                    <a:lstStyle/>
                    <a:p>
                      <a:r>
                        <a:rPr lang="en-US" b="1" baseline="0" dirty="0">
                          <a:solidFill>
                            <a:schemeClr val="tx1"/>
                          </a:solidFill>
                        </a:rPr>
                        <a:t>Empty the 4 gallon jug onto the ground</a:t>
                      </a:r>
                      <a:endParaRPr lang="en-US" b="1"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0004"/>
                  </a:ext>
                </a:extLst>
              </a:tr>
              <a:tr h="712311">
                <a:tc>
                  <a:txBody>
                    <a:bodyPr/>
                    <a:lstStyle/>
                    <a:p>
                      <a:pPr marL="342900" indent="-342900">
                        <a:buFont typeface="+mj-lt"/>
                        <a:buNone/>
                      </a:pPr>
                      <a:r>
                        <a:rPr lang="en-US" b="1" dirty="0">
                          <a:solidFill>
                            <a:schemeClr val="tx1"/>
                          </a:solidFill>
                        </a:rPr>
                        <a:t>6</a:t>
                      </a:r>
                    </a:p>
                  </a:txBody>
                  <a:tcPr>
                    <a:solidFill>
                      <a:schemeClr val="accent1">
                        <a:lumMod val="20000"/>
                        <a:lumOff val="80000"/>
                      </a:schemeClr>
                    </a:solidFill>
                  </a:tcPr>
                </a:tc>
                <a:tc>
                  <a:txBody>
                    <a:bodyPr/>
                    <a:lstStyle/>
                    <a:p>
                      <a:r>
                        <a:rPr lang="en-US" b="1" dirty="0">
                          <a:solidFill>
                            <a:schemeClr val="tx1"/>
                          </a:solidFill>
                        </a:rPr>
                        <a:t>(</a:t>
                      </a:r>
                      <a:r>
                        <a:rPr lang="en-US" b="1" dirty="0" err="1">
                          <a:solidFill>
                            <a:schemeClr val="tx1"/>
                          </a:solidFill>
                        </a:rPr>
                        <a:t>x,y</a:t>
                      </a:r>
                      <a:r>
                        <a:rPr lang="en-US" b="1" dirty="0">
                          <a:solidFill>
                            <a:schemeClr val="tx1"/>
                          </a:solidFill>
                        </a:rPr>
                        <a:t>)</a:t>
                      </a:r>
                    </a:p>
                    <a:p>
                      <a:r>
                        <a:rPr lang="en-US" b="1" dirty="0">
                          <a:solidFill>
                            <a:schemeClr val="tx1"/>
                          </a:solidFill>
                        </a:rPr>
                        <a:t>If</a:t>
                      </a:r>
                      <a:r>
                        <a:rPr lang="en-US" b="1" baseline="0" dirty="0">
                          <a:solidFill>
                            <a:schemeClr val="tx1"/>
                          </a:solidFill>
                        </a:rPr>
                        <a:t> y&gt;0</a:t>
                      </a:r>
                      <a:endParaRPr lang="en-US" b="1" dirty="0">
                        <a:solidFill>
                          <a:schemeClr val="tx1"/>
                        </a:solidFill>
                      </a:endParaRPr>
                    </a:p>
                  </a:txBody>
                  <a:tcPr>
                    <a:solidFill>
                      <a:schemeClr val="accent1">
                        <a:lumMod val="20000"/>
                        <a:lumOff val="80000"/>
                      </a:schemeClr>
                    </a:solidFill>
                  </a:tcPr>
                </a:tc>
                <a:tc>
                  <a:txBody>
                    <a:bodyPr/>
                    <a:lstStyle/>
                    <a:p>
                      <a:r>
                        <a:rPr lang="en-US" b="1" dirty="0">
                          <a:solidFill>
                            <a:schemeClr val="tx1"/>
                          </a:solidFill>
                          <a:sym typeface="Wingdings" pitchFamily="2" charset="2"/>
                        </a:rPr>
                        <a:t></a:t>
                      </a:r>
                      <a:endParaRPr lang="en-US" b="1" dirty="0">
                        <a:solidFill>
                          <a:schemeClr val="tx1"/>
                        </a:solidFill>
                      </a:endParaRPr>
                    </a:p>
                  </a:txBody>
                  <a:tcPr>
                    <a:solidFill>
                      <a:schemeClr val="accent1">
                        <a:lumMod val="20000"/>
                        <a:lumOff val="80000"/>
                      </a:schemeClr>
                    </a:solidFill>
                  </a:tcPr>
                </a:tc>
                <a:tc>
                  <a:txBody>
                    <a:bodyPr/>
                    <a:lstStyle/>
                    <a:p>
                      <a:br>
                        <a:rPr lang="en-US" b="1" dirty="0">
                          <a:solidFill>
                            <a:schemeClr val="tx1"/>
                          </a:solidFill>
                        </a:rPr>
                      </a:br>
                      <a:r>
                        <a:rPr lang="en-US" b="1" dirty="0">
                          <a:solidFill>
                            <a:schemeClr val="tx1"/>
                          </a:solidFill>
                        </a:rPr>
                        <a:t>(x,0)</a:t>
                      </a:r>
                    </a:p>
                  </a:txBody>
                  <a:tcPr>
                    <a:solidFill>
                      <a:schemeClr val="accent1">
                        <a:lumMod val="20000"/>
                        <a:lumOff val="80000"/>
                      </a:schemeClr>
                    </a:solidFill>
                  </a:tcPr>
                </a:tc>
                <a:tc>
                  <a:txBody>
                    <a:bodyPr/>
                    <a:lstStyle/>
                    <a:p>
                      <a:r>
                        <a:rPr lang="en-US" b="1" baseline="0" dirty="0">
                          <a:solidFill>
                            <a:schemeClr val="tx1"/>
                          </a:solidFill>
                        </a:rPr>
                        <a:t>Empty the 3 gallon jug onto the ground</a:t>
                      </a:r>
                      <a:endParaRPr lang="en-US" b="1"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0005"/>
                  </a:ext>
                </a:extLst>
              </a:tr>
              <a:tr h="1017588">
                <a:tc>
                  <a:txBody>
                    <a:bodyPr/>
                    <a:lstStyle/>
                    <a:p>
                      <a:pPr marL="342900" indent="-342900">
                        <a:buFont typeface="+mj-lt"/>
                        <a:buNone/>
                      </a:pPr>
                      <a:r>
                        <a:rPr lang="en-US" b="1" dirty="0">
                          <a:solidFill>
                            <a:schemeClr val="tx1"/>
                          </a:solidFill>
                        </a:rPr>
                        <a:t>7</a:t>
                      </a:r>
                    </a:p>
                  </a:txBody>
                  <a:tcPr>
                    <a:solidFill>
                      <a:schemeClr val="accent1">
                        <a:lumMod val="20000"/>
                        <a:lumOff val="80000"/>
                      </a:schemeClr>
                    </a:solidFill>
                  </a:tcPr>
                </a:tc>
                <a:tc>
                  <a:txBody>
                    <a:bodyPr/>
                    <a:lstStyle/>
                    <a:p>
                      <a:r>
                        <a:rPr lang="en-US" b="1" dirty="0">
                          <a:solidFill>
                            <a:schemeClr val="tx1"/>
                          </a:solidFill>
                        </a:rPr>
                        <a:t>(</a:t>
                      </a:r>
                      <a:r>
                        <a:rPr lang="en-US" b="1" dirty="0" err="1">
                          <a:solidFill>
                            <a:schemeClr val="tx1"/>
                          </a:solidFill>
                        </a:rPr>
                        <a:t>x,y</a:t>
                      </a:r>
                      <a:r>
                        <a:rPr lang="en-US" b="1" dirty="0">
                          <a:solidFill>
                            <a:schemeClr val="tx1"/>
                          </a:solidFill>
                        </a:rPr>
                        <a:t>)</a:t>
                      </a:r>
                    </a:p>
                    <a:p>
                      <a:r>
                        <a:rPr lang="en-US" b="1" dirty="0">
                          <a:solidFill>
                            <a:schemeClr val="tx1"/>
                          </a:solidFill>
                        </a:rPr>
                        <a:t>If</a:t>
                      </a:r>
                      <a:r>
                        <a:rPr lang="en-US" b="1" baseline="0" dirty="0">
                          <a:solidFill>
                            <a:schemeClr val="tx1"/>
                          </a:solidFill>
                        </a:rPr>
                        <a:t> </a:t>
                      </a:r>
                      <a:r>
                        <a:rPr lang="en-US" b="1" baseline="0" dirty="0" err="1">
                          <a:solidFill>
                            <a:schemeClr val="tx1"/>
                          </a:solidFill>
                        </a:rPr>
                        <a:t>x+y</a:t>
                      </a:r>
                      <a:r>
                        <a:rPr lang="en-US" b="1" baseline="0" dirty="0">
                          <a:solidFill>
                            <a:schemeClr val="tx1"/>
                          </a:solidFill>
                        </a:rPr>
                        <a:t>&gt;=4 and y&gt;0</a:t>
                      </a:r>
                      <a:endParaRPr lang="en-US" b="1" dirty="0">
                        <a:solidFill>
                          <a:schemeClr val="tx1"/>
                        </a:solidFill>
                      </a:endParaRPr>
                    </a:p>
                  </a:txBody>
                  <a:tcPr>
                    <a:solidFill>
                      <a:schemeClr val="accent1">
                        <a:lumMod val="20000"/>
                        <a:lumOff val="80000"/>
                      </a:schemeClr>
                    </a:solidFill>
                  </a:tcPr>
                </a:tc>
                <a:tc>
                  <a:txBody>
                    <a:bodyPr/>
                    <a:lstStyle/>
                    <a:p>
                      <a:r>
                        <a:rPr lang="en-US" b="1" dirty="0">
                          <a:solidFill>
                            <a:schemeClr val="tx1"/>
                          </a:solidFill>
                          <a:sym typeface="Wingdings" pitchFamily="2" charset="2"/>
                        </a:rPr>
                        <a:t></a:t>
                      </a:r>
                      <a:endParaRPr lang="en-US" b="1" dirty="0">
                        <a:solidFill>
                          <a:schemeClr val="tx1"/>
                        </a:solidFill>
                      </a:endParaRPr>
                    </a:p>
                  </a:txBody>
                  <a:tcPr>
                    <a:solidFill>
                      <a:schemeClr val="accent1">
                        <a:lumMod val="20000"/>
                        <a:lumOff val="80000"/>
                      </a:schemeClr>
                    </a:solidFill>
                  </a:tcPr>
                </a:tc>
                <a:tc>
                  <a:txBody>
                    <a:bodyPr/>
                    <a:lstStyle/>
                    <a:p>
                      <a:br>
                        <a:rPr lang="en-US" b="1" dirty="0">
                          <a:solidFill>
                            <a:schemeClr val="tx1"/>
                          </a:solidFill>
                        </a:rPr>
                      </a:br>
                      <a:r>
                        <a:rPr lang="en-US" b="1" dirty="0">
                          <a:solidFill>
                            <a:schemeClr val="tx1"/>
                          </a:solidFill>
                        </a:rPr>
                        <a:t>(4,y-(4-x))</a:t>
                      </a:r>
                    </a:p>
                  </a:txBody>
                  <a:tcPr>
                    <a:solidFill>
                      <a:schemeClr val="accent1">
                        <a:lumMod val="20000"/>
                        <a:lumOff val="80000"/>
                      </a:schemeClr>
                    </a:solidFill>
                  </a:tcPr>
                </a:tc>
                <a:tc>
                  <a:txBody>
                    <a:bodyPr/>
                    <a:lstStyle/>
                    <a:p>
                      <a:r>
                        <a:rPr lang="en-US" b="1" dirty="0">
                          <a:solidFill>
                            <a:schemeClr val="tx1"/>
                          </a:solidFill>
                        </a:rPr>
                        <a:t>Pour water from 3 gallon jug into 4 gallon jug until the 4 gallon jug is full</a:t>
                      </a:r>
                    </a:p>
                  </a:txBody>
                  <a:tcPr>
                    <a:solidFill>
                      <a:schemeClr val="accent1">
                        <a:lumMod val="20000"/>
                        <a:lumOff val="80000"/>
                      </a:schemeClr>
                    </a:solidFill>
                  </a:tcPr>
                </a:tc>
                <a:extLst>
                  <a:ext uri="{0D108BD9-81ED-4DB2-BD59-A6C34878D82A}">
                    <a16:rowId xmlns:a16="http://schemas.microsoft.com/office/drawing/2014/main" val="10006"/>
                  </a:ext>
                </a:extLst>
              </a:tr>
              <a:tr h="1017588">
                <a:tc>
                  <a:txBody>
                    <a:bodyPr/>
                    <a:lstStyle/>
                    <a:p>
                      <a:pPr marL="342900" indent="-342900">
                        <a:buFont typeface="+mj-lt"/>
                        <a:buNone/>
                      </a:pPr>
                      <a:r>
                        <a:rPr lang="en-US" b="1" dirty="0">
                          <a:solidFill>
                            <a:schemeClr val="tx1"/>
                          </a:solidFill>
                        </a:rPr>
                        <a:t>8</a:t>
                      </a:r>
                    </a:p>
                  </a:txBody>
                  <a:tcPr>
                    <a:solidFill>
                      <a:schemeClr val="accent1">
                        <a:lumMod val="20000"/>
                        <a:lumOff val="80000"/>
                      </a:schemeClr>
                    </a:solidFill>
                  </a:tcPr>
                </a:tc>
                <a:tc>
                  <a:txBody>
                    <a:bodyPr/>
                    <a:lstStyle/>
                    <a:p>
                      <a:r>
                        <a:rPr lang="en-US" b="1" dirty="0">
                          <a:solidFill>
                            <a:schemeClr val="tx1"/>
                          </a:solidFill>
                        </a:rPr>
                        <a:t>(</a:t>
                      </a:r>
                      <a:r>
                        <a:rPr lang="en-US" b="1" dirty="0" err="1">
                          <a:solidFill>
                            <a:schemeClr val="tx1"/>
                          </a:solidFill>
                        </a:rPr>
                        <a:t>x,y</a:t>
                      </a:r>
                      <a:r>
                        <a:rPr lang="en-US" b="1" dirty="0">
                          <a:solidFill>
                            <a:schemeClr val="tx1"/>
                          </a:solidFill>
                        </a:rPr>
                        <a:t>)</a:t>
                      </a:r>
                    </a:p>
                    <a:p>
                      <a:r>
                        <a:rPr lang="en-US" b="1" dirty="0">
                          <a:solidFill>
                            <a:schemeClr val="tx1"/>
                          </a:solidFill>
                        </a:rPr>
                        <a:t>If</a:t>
                      </a:r>
                      <a:r>
                        <a:rPr lang="en-US" b="1" baseline="0" dirty="0">
                          <a:solidFill>
                            <a:schemeClr val="tx1"/>
                          </a:solidFill>
                        </a:rPr>
                        <a:t> </a:t>
                      </a:r>
                      <a:r>
                        <a:rPr lang="en-US" b="1" baseline="0" dirty="0" err="1">
                          <a:solidFill>
                            <a:schemeClr val="tx1"/>
                          </a:solidFill>
                        </a:rPr>
                        <a:t>x+y</a:t>
                      </a:r>
                      <a:r>
                        <a:rPr lang="en-US" b="1" baseline="0" dirty="0">
                          <a:solidFill>
                            <a:schemeClr val="tx1"/>
                          </a:solidFill>
                        </a:rPr>
                        <a:t>&gt;=3 and x&gt;0</a:t>
                      </a:r>
                      <a:endParaRPr lang="en-US" b="1" dirty="0">
                        <a:solidFill>
                          <a:schemeClr val="tx1"/>
                        </a:solidFill>
                      </a:endParaRPr>
                    </a:p>
                  </a:txBody>
                  <a:tcPr>
                    <a:solidFill>
                      <a:schemeClr val="accent1">
                        <a:lumMod val="20000"/>
                        <a:lumOff val="80000"/>
                      </a:schemeClr>
                    </a:solidFill>
                  </a:tcPr>
                </a:tc>
                <a:tc>
                  <a:txBody>
                    <a:bodyPr/>
                    <a:lstStyle/>
                    <a:p>
                      <a:r>
                        <a:rPr lang="en-US" b="1" dirty="0">
                          <a:solidFill>
                            <a:schemeClr val="tx1"/>
                          </a:solidFill>
                          <a:sym typeface="Wingdings" pitchFamily="2" charset="2"/>
                        </a:rPr>
                        <a:t></a:t>
                      </a:r>
                      <a:endParaRPr lang="en-US" b="1" dirty="0">
                        <a:solidFill>
                          <a:schemeClr val="tx1"/>
                        </a:solidFill>
                      </a:endParaRPr>
                    </a:p>
                  </a:txBody>
                  <a:tcPr>
                    <a:solidFill>
                      <a:schemeClr val="accent1">
                        <a:lumMod val="20000"/>
                        <a:lumOff val="80000"/>
                      </a:schemeClr>
                    </a:solidFill>
                  </a:tcPr>
                </a:tc>
                <a:tc>
                  <a:txBody>
                    <a:bodyPr/>
                    <a:lstStyle/>
                    <a:p>
                      <a:br>
                        <a:rPr lang="en-US" b="1" dirty="0">
                          <a:solidFill>
                            <a:schemeClr val="tx1"/>
                          </a:solidFill>
                        </a:rPr>
                      </a:br>
                      <a:r>
                        <a:rPr lang="en-US" b="1" dirty="0">
                          <a:solidFill>
                            <a:schemeClr val="tx1"/>
                          </a:solidFill>
                        </a:rPr>
                        <a:t>(x-(3-y),3)</a:t>
                      </a:r>
                    </a:p>
                  </a:txBody>
                  <a:tcPr>
                    <a:solidFill>
                      <a:schemeClr val="accent1">
                        <a:lumMod val="20000"/>
                        <a:lumOff val="80000"/>
                      </a:schemeClr>
                    </a:solidFill>
                  </a:tcPr>
                </a:tc>
                <a:tc>
                  <a:txBody>
                    <a:bodyPr/>
                    <a:lstStyle/>
                    <a:p>
                      <a:r>
                        <a:rPr lang="en-US" b="1" dirty="0">
                          <a:solidFill>
                            <a:schemeClr val="tx1"/>
                          </a:solidFill>
                        </a:rPr>
                        <a:t>Pour water from 4</a:t>
                      </a:r>
                      <a:r>
                        <a:rPr lang="en-US" b="1" baseline="0" dirty="0">
                          <a:solidFill>
                            <a:schemeClr val="tx1"/>
                          </a:solidFill>
                        </a:rPr>
                        <a:t> </a:t>
                      </a:r>
                      <a:r>
                        <a:rPr lang="en-US" b="1" dirty="0">
                          <a:solidFill>
                            <a:schemeClr val="tx1"/>
                          </a:solidFill>
                        </a:rPr>
                        <a:t>gallon jug into 3</a:t>
                      </a:r>
                      <a:r>
                        <a:rPr lang="en-US" b="1" baseline="0" dirty="0">
                          <a:solidFill>
                            <a:schemeClr val="tx1"/>
                          </a:solidFill>
                        </a:rPr>
                        <a:t> </a:t>
                      </a:r>
                      <a:r>
                        <a:rPr lang="en-US" b="1" dirty="0">
                          <a:solidFill>
                            <a:schemeClr val="tx1"/>
                          </a:solidFill>
                        </a:rPr>
                        <a:t>gallon jug until the 3 gallon jug is full</a:t>
                      </a:r>
                    </a:p>
                  </a:txBody>
                  <a:tcPr>
                    <a:solidFill>
                      <a:schemeClr val="accent1">
                        <a:lumMod val="20000"/>
                        <a:lumOff val="80000"/>
                      </a:schemeClr>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457200" y="1600200"/>
          <a:ext cx="8229600" cy="283464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3810000">
                  <a:extLst>
                    <a:ext uri="{9D8B030D-6E8A-4147-A177-3AD203B41FA5}">
                      <a16:colId xmlns:a16="http://schemas.microsoft.com/office/drawing/2014/main" val="20004"/>
                    </a:ext>
                  </a:extLst>
                </a:gridCol>
              </a:tblGrid>
              <a:tr h="370840">
                <a:tc>
                  <a:txBody>
                    <a:bodyPr/>
                    <a:lstStyle/>
                    <a:p>
                      <a:r>
                        <a:rPr lang="en-US" b="1" dirty="0">
                          <a:solidFill>
                            <a:schemeClr val="tx1"/>
                          </a:solidFill>
                        </a:rPr>
                        <a:t>9</a:t>
                      </a:r>
                    </a:p>
                  </a:txBody>
                  <a:tcPr>
                    <a:solidFill>
                      <a:schemeClr val="accent1">
                        <a:lumMod val="20000"/>
                        <a:lumOff val="80000"/>
                      </a:schemeClr>
                    </a:solidFill>
                  </a:tcPr>
                </a:tc>
                <a:tc>
                  <a:txBody>
                    <a:bodyPr/>
                    <a:lstStyle/>
                    <a:p>
                      <a:r>
                        <a:rPr lang="en-US" b="1" dirty="0">
                          <a:solidFill>
                            <a:schemeClr val="tx1"/>
                          </a:solidFill>
                        </a:rPr>
                        <a:t>(</a:t>
                      </a:r>
                      <a:r>
                        <a:rPr lang="en-US" b="1" dirty="0" err="1">
                          <a:solidFill>
                            <a:schemeClr val="tx1"/>
                          </a:solidFill>
                        </a:rPr>
                        <a:t>x,y</a:t>
                      </a:r>
                      <a:r>
                        <a:rPr lang="en-US" b="1" dirty="0">
                          <a:solidFill>
                            <a:schemeClr val="tx1"/>
                          </a:solidFill>
                        </a:rPr>
                        <a:t>)</a:t>
                      </a:r>
                    </a:p>
                    <a:p>
                      <a:r>
                        <a:rPr lang="en-US" b="1" dirty="0">
                          <a:solidFill>
                            <a:schemeClr val="tx1"/>
                          </a:solidFill>
                        </a:rPr>
                        <a:t>If</a:t>
                      </a:r>
                      <a:r>
                        <a:rPr lang="en-US" b="1" baseline="0" dirty="0">
                          <a:solidFill>
                            <a:schemeClr val="tx1"/>
                          </a:solidFill>
                        </a:rPr>
                        <a:t> </a:t>
                      </a:r>
                      <a:r>
                        <a:rPr lang="en-US" b="1" baseline="0" dirty="0" err="1">
                          <a:solidFill>
                            <a:schemeClr val="tx1"/>
                          </a:solidFill>
                        </a:rPr>
                        <a:t>x+y</a:t>
                      </a:r>
                      <a:r>
                        <a:rPr lang="en-US" b="1" baseline="0" dirty="0">
                          <a:solidFill>
                            <a:schemeClr val="tx1"/>
                          </a:solidFill>
                        </a:rPr>
                        <a:t>&lt;=4 and x &gt;0</a:t>
                      </a:r>
                      <a:endParaRPr lang="en-US" b="1" dirty="0">
                        <a:solidFill>
                          <a:schemeClr val="tx1"/>
                        </a:solidFill>
                      </a:endParaRPr>
                    </a:p>
                  </a:txBody>
                  <a:tcPr>
                    <a:solidFill>
                      <a:schemeClr val="accent1">
                        <a:lumMod val="20000"/>
                        <a:lumOff val="80000"/>
                      </a:schemeClr>
                    </a:solidFill>
                  </a:tcPr>
                </a:tc>
                <a:tc>
                  <a:txBody>
                    <a:bodyPr/>
                    <a:lstStyle/>
                    <a:p>
                      <a:r>
                        <a:rPr lang="en-US" b="1" dirty="0">
                          <a:solidFill>
                            <a:schemeClr val="tx1"/>
                          </a:solidFill>
                          <a:sym typeface="Wingdings" pitchFamily="2" charset="2"/>
                        </a:rPr>
                        <a:t></a:t>
                      </a:r>
                      <a:endParaRPr lang="en-US" b="1" dirty="0">
                        <a:solidFill>
                          <a:schemeClr val="tx1"/>
                        </a:solidFill>
                      </a:endParaRPr>
                    </a:p>
                  </a:txBody>
                  <a:tcPr>
                    <a:solidFill>
                      <a:schemeClr val="accent1">
                        <a:lumMod val="20000"/>
                        <a:lumOff val="80000"/>
                      </a:schemeClr>
                    </a:solidFill>
                  </a:tcPr>
                </a:tc>
                <a:tc>
                  <a:txBody>
                    <a:bodyPr/>
                    <a:lstStyle/>
                    <a:p>
                      <a:br>
                        <a:rPr lang="en-US" b="1" dirty="0">
                          <a:solidFill>
                            <a:schemeClr val="tx1"/>
                          </a:solidFill>
                        </a:rPr>
                      </a:br>
                      <a:r>
                        <a:rPr lang="en-US" b="1" dirty="0">
                          <a:solidFill>
                            <a:schemeClr val="tx1"/>
                          </a:solidFill>
                        </a:rPr>
                        <a:t>(x+y,0)</a:t>
                      </a:r>
                    </a:p>
                  </a:txBody>
                  <a:tcPr>
                    <a:solidFill>
                      <a:schemeClr val="accent1">
                        <a:lumMod val="20000"/>
                        <a:lumOff val="80000"/>
                      </a:schemeClr>
                    </a:solidFill>
                  </a:tcPr>
                </a:tc>
                <a:tc>
                  <a:txBody>
                    <a:bodyPr/>
                    <a:lstStyle/>
                    <a:p>
                      <a:r>
                        <a:rPr lang="en-US" b="1" dirty="0">
                          <a:solidFill>
                            <a:schemeClr val="tx1"/>
                          </a:solidFill>
                        </a:rPr>
                        <a:t>Pour all  water from 3 gallon jug into 4 gallon jug</a:t>
                      </a:r>
                    </a:p>
                  </a:txBody>
                  <a:tcPr>
                    <a:solidFill>
                      <a:schemeClr val="accent1">
                        <a:lumMod val="20000"/>
                        <a:lumOff val="80000"/>
                      </a:schemeClr>
                    </a:solidFill>
                  </a:tcPr>
                </a:tc>
                <a:extLst>
                  <a:ext uri="{0D108BD9-81ED-4DB2-BD59-A6C34878D82A}">
                    <a16:rowId xmlns:a16="http://schemas.microsoft.com/office/drawing/2014/main" val="10000"/>
                  </a:ext>
                </a:extLst>
              </a:tr>
              <a:tr h="370840">
                <a:tc>
                  <a:txBody>
                    <a:bodyPr/>
                    <a:lstStyle/>
                    <a:p>
                      <a:r>
                        <a:rPr lang="en-US" b="1" dirty="0">
                          <a:solidFill>
                            <a:schemeClr val="tx1"/>
                          </a:solidFill>
                        </a:rPr>
                        <a:t>10</a:t>
                      </a:r>
                    </a:p>
                  </a:txBody>
                  <a:tcPr>
                    <a:solidFill>
                      <a:schemeClr val="accent1">
                        <a:lumMod val="20000"/>
                        <a:lumOff val="80000"/>
                      </a:schemeClr>
                    </a:solidFill>
                  </a:tcPr>
                </a:tc>
                <a:tc>
                  <a:txBody>
                    <a:bodyPr/>
                    <a:lstStyle/>
                    <a:p>
                      <a:r>
                        <a:rPr lang="en-US" b="1" dirty="0">
                          <a:solidFill>
                            <a:schemeClr val="tx1"/>
                          </a:solidFill>
                        </a:rPr>
                        <a:t>(</a:t>
                      </a:r>
                      <a:r>
                        <a:rPr lang="en-US" b="1" dirty="0" err="1">
                          <a:solidFill>
                            <a:schemeClr val="tx1"/>
                          </a:solidFill>
                        </a:rPr>
                        <a:t>x,y</a:t>
                      </a:r>
                      <a:r>
                        <a:rPr lang="en-US" b="1" dirty="0">
                          <a:solidFill>
                            <a:schemeClr val="tx1"/>
                          </a:solidFill>
                        </a:rPr>
                        <a:t>)</a:t>
                      </a:r>
                    </a:p>
                    <a:p>
                      <a:r>
                        <a:rPr lang="en-US" b="1" dirty="0">
                          <a:solidFill>
                            <a:schemeClr val="tx1"/>
                          </a:solidFill>
                        </a:rPr>
                        <a:t>If</a:t>
                      </a:r>
                      <a:r>
                        <a:rPr lang="en-US" b="1" baseline="0" dirty="0">
                          <a:solidFill>
                            <a:schemeClr val="tx1"/>
                          </a:solidFill>
                        </a:rPr>
                        <a:t> </a:t>
                      </a:r>
                      <a:r>
                        <a:rPr lang="en-US" b="1" baseline="0" dirty="0" err="1">
                          <a:solidFill>
                            <a:schemeClr val="tx1"/>
                          </a:solidFill>
                        </a:rPr>
                        <a:t>x+y</a:t>
                      </a:r>
                      <a:r>
                        <a:rPr lang="en-US" b="1" baseline="0" dirty="0">
                          <a:solidFill>
                            <a:schemeClr val="tx1"/>
                          </a:solidFill>
                        </a:rPr>
                        <a:t>&lt;=3 and y &gt;0</a:t>
                      </a:r>
                      <a:endParaRPr lang="en-US" b="1" dirty="0">
                        <a:solidFill>
                          <a:schemeClr val="tx1"/>
                        </a:solidFill>
                      </a:endParaRPr>
                    </a:p>
                  </a:txBody>
                  <a:tcPr>
                    <a:solidFill>
                      <a:schemeClr val="accent1">
                        <a:lumMod val="20000"/>
                        <a:lumOff val="80000"/>
                      </a:schemeClr>
                    </a:solidFill>
                  </a:tcPr>
                </a:tc>
                <a:tc>
                  <a:txBody>
                    <a:bodyPr/>
                    <a:lstStyle/>
                    <a:p>
                      <a:r>
                        <a:rPr lang="en-US" b="1" dirty="0">
                          <a:solidFill>
                            <a:schemeClr val="tx1"/>
                          </a:solidFill>
                          <a:sym typeface="Wingdings" pitchFamily="2" charset="2"/>
                        </a:rPr>
                        <a:t></a:t>
                      </a:r>
                      <a:endParaRPr lang="en-US" b="1" dirty="0">
                        <a:solidFill>
                          <a:schemeClr val="tx1"/>
                        </a:solidFill>
                      </a:endParaRPr>
                    </a:p>
                  </a:txBody>
                  <a:tcPr>
                    <a:solidFill>
                      <a:schemeClr val="accent1">
                        <a:lumMod val="20000"/>
                        <a:lumOff val="80000"/>
                      </a:schemeClr>
                    </a:solidFill>
                  </a:tcPr>
                </a:tc>
                <a:tc>
                  <a:txBody>
                    <a:bodyPr/>
                    <a:lstStyle/>
                    <a:p>
                      <a:br>
                        <a:rPr lang="en-US" b="1" dirty="0">
                          <a:solidFill>
                            <a:schemeClr val="tx1"/>
                          </a:solidFill>
                        </a:rPr>
                      </a:br>
                      <a:r>
                        <a:rPr lang="en-US" b="1" dirty="0">
                          <a:solidFill>
                            <a:schemeClr val="tx1"/>
                          </a:solidFill>
                        </a:rPr>
                        <a:t>(0,x+y)</a:t>
                      </a:r>
                    </a:p>
                  </a:txBody>
                  <a:tcPr>
                    <a:solidFill>
                      <a:schemeClr val="accent1">
                        <a:lumMod val="20000"/>
                        <a:lumOff val="80000"/>
                      </a:schemeClr>
                    </a:solidFill>
                  </a:tcPr>
                </a:tc>
                <a:tc>
                  <a:txBody>
                    <a:bodyPr/>
                    <a:lstStyle/>
                    <a:p>
                      <a:r>
                        <a:rPr lang="en-US" b="1" dirty="0">
                          <a:solidFill>
                            <a:schemeClr val="tx1"/>
                          </a:solidFill>
                        </a:rPr>
                        <a:t>Pour all  water from 4 gallon jug into 3gallon jug</a:t>
                      </a:r>
                    </a:p>
                  </a:txBody>
                  <a:tcPr>
                    <a:solidFill>
                      <a:schemeClr val="accent1">
                        <a:lumMod val="20000"/>
                        <a:lumOff val="80000"/>
                      </a:schemeClr>
                    </a:solidFill>
                  </a:tcPr>
                </a:tc>
                <a:extLst>
                  <a:ext uri="{0D108BD9-81ED-4DB2-BD59-A6C34878D82A}">
                    <a16:rowId xmlns:a16="http://schemas.microsoft.com/office/drawing/2014/main" val="10001"/>
                  </a:ext>
                </a:extLst>
              </a:tr>
              <a:tr h="370840">
                <a:tc>
                  <a:txBody>
                    <a:bodyPr/>
                    <a:lstStyle/>
                    <a:p>
                      <a:r>
                        <a:rPr lang="en-US" b="1" dirty="0"/>
                        <a:t>11</a:t>
                      </a:r>
                    </a:p>
                  </a:txBody>
                  <a:tcPr>
                    <a:solidFill>
                      <a:schemeClr val="accent1">
                        <a:lumMod val="20000"/>
                        <a:lumOff val="80000"/>
                      </a:schemeClr>
                    </a:solidFill>
                  </a:tcPr>
                </a:tc>
                <a:tc>
                  <a:txBody>
                    <a:bodyPr/>
                    <a:lstStyle/>
                    <a:p>
                      <a:r>
                        <a:rPr lang="en-US" b="1" dirty="0"/>
                        <a:t>(0,2)</a:t>
                      </a:r>
                    </a:p>
                  </a:txBody>
                  <a:tcPr>
                    <a:solidFill>
                      <a:schemeClr val="accent1">
                        <a:lumMod val="20000"/>
                        <a:lumOff val="80000"/>
                      </a:schemeClr>
                    </a:solidFill>
                  </a:tcPr>
                </a:tc>
                <a:tc>
                  <a:txBody>
                    <a:bodyPr/>
                    <a:lstStyle/>
                    <a:p>
                      <a:r>
                        <a:rPr lang="en-US" b="1">
                          <a:solidFill>
                            <a:schemeClr val="tx1"/>
                          </a:solidFill>
                          <a:sym typeface="Wingdings" pitchFamily="2" charset="2"/>
                        </a:rPr>
                        <a:t></a:t>
                      </a:r>
                      <a:endParaRPr lang="en-US" b="1" dirty="0">
                        <a:solidFill>
                          <a:schemeClr val="tx1"/>
                        </a:solidFill>
                      </a:endParaRPr>
                    </a:p>
                  </a:txBody>
                  <a:tcPr>
                    <a:solidFill>
                      <a:schemeClr val="accent1">
                        <a:lumMod val="20000"/>
                        <a:lumOff val="80000"/>
                      </a:schemeClr>
                    </a:solidFill>
                  </a:tcPr>
                </a:tc>
                <a:tc>
                  <a:txBody>
                    <a:bodyPr/>
                    <a:lstStyle/>
                    <a:p>
                      <a:r>
                        <a:rPr lang="en-US" b="1" dirty="0"/>
                        <a:t>(2,0)</a:t>
                      </a:r>
                    </a:p>
                  </a:txBody>
                  <a:tcPr>
                    <a:solidFill>
                      <a:schemeClr val="accent1">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Pour</a:t>
                      </a:r>
                      <a:r>
                        <a:rPr lang="en-US" b="1" baseline="0" dirty="0">
                          <a:solidFill>
                            <a:schemeClr val="tx1"/>
                          </a:solidFill>
                        </a:rPr>
                        <a:t> the 2 gallons</a:t>
                      </a:r>
                      <a:r>
                        <a:rPr lang="en-US" b="1" dirty="0">
                          <a:solidFill>
                            <a:schemeClr val="tx1"/>
                          </a:solidFill>
                        </a:rPr>
                        <a:t>  from 3 gallon jug into 4 gallon jug</a:t>
                      </a:r>
                    </a:p>
                    <a:p>
                      <a:endParaRPr lang="en-US" b="1" dirty="0"/>
                    </a:p>
                  </a:txBody>
                  <a:tcPr>
                    <a:solidFill>
                      <a:schemeClr val="accent1">
                        <a:lumMod val="20000"/>
                        <a:lumOff val="80000"/>
                      </a:schemeClr>
                    </a:solidFill>
                  </a:tcPr>
                </a:tc>
                <a:extLst>
                  <a:ext uri="{0D108BD9-81ED-4DB2-BD59-A6C34878D82A}">
                    <a16:rowId xmlns:a16="http://schemas.microsoft.com/office/drawing/2014/main" val="10002"/>
                  </a:ext>
                </a:extLst>
              </a:tr>
              <a:tr h="370840">
                <a:tc>
                  <a:txBody>
                    <a:bodyPr/>
                    <a:lstStyle/>
                    <a:p>
                      <a:r>
                        <a:rPr lang="en-US" b="1" dirty="0"/>
                        <a:t>12</a:t>
                      </a:r>
                    </a:p>
                  </a:txBody>
                  <a:tcPr>
                    <a:solidFill>
                      <a:schemeClr val="accent1">
                        <a:lumMod val="20000"/>
                        <a:lumOff val="80000"/>
                      </a:schemeClr>
                    </a:solidFill>
                  </a:tcPr>
                </a:tc>
                <a:tc>
                  <a:txBody>
                    <a:bodyPr/>
                    <a:lstStyle/>
                    <a:p>
                      <a:r>
                        <a:rPr lang="en-US" b="1" dirty="0"/>
                        <a:t>(2,y)</a:t>
                      </a:r>
                    </a:p>
                  </a:txBody>
                  <a:tcPr>
                    <a:solidFill>
                      <a:schemeClr val="accent1">
                        <a:lumMod val="20000"/>
                        <a:lumOff val="80000"/>
                      </a:schemeClr>
                    </a:solidFill>
                  </a:tcPr>
                </a:tc>
                <a:tc>
                  <a:txBody>
                    <a:bodyPr/>
                    <a:lstStyle/>
                    <a:p>
                      <a:r>
                        <a:rPr lang="en-US" b="1" dirty="0">
                          <a:solidFill>
                            <a:schemeClr val="tx1"/>
                          </a:solidFill>
                          <a:sym typeface="Wingdings" pitchFamily="2" charset="2"/>
                        </a:rPr>
                        <a:t></a:t>
                      </a:r>
                      <a:endParaRPr lang="en-US" b="1" dirty="0">
                        <a:solidFill>
                          <a:schemeClr val="tx1"/>
                        </a:solidFill>
                      </a:endParaRPr>
                    </a:p>
                  </a:txBody>
                  <a:tcPr>
                    <a:solidFill>
                      <a:schemeClr val="accent1">
                        <a:lumMod val="20000"/>
                        <a:lumOff val="80000"/>
                      </a:schemeClr>
                    </a:solidFill>
                  </a:tcPr>
                </a:tc>
                <a:tc>
                  <a:txBody>
                    <a:bodyPr/>
                    <a:lstStyle/>
                    <a:p>
                      <a:r>
                        <a:rPr lang="en-US" b="1" dirty="0"/>
                        <a:t>(0,y)</a:t>
                      </a:r>
                    </a:p>
                  </a:txBody>
                  <a:tcPr>
                    <a:solidFill>
                      <a:schemeClr val="accent1">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solidFill>
                            <a:schemeClr val="tx1"/>
                          </a:solidFill>
                        </a:rPr>
                        <a:t>Empty the 2 gallons</a:t>
                      </a:r>
                      <a:r>
                        <a:rPr lang="en-US" b="1" dirty="0">
                          <a:solidFill>
                            <a:schemeClr val="tx1"/>
                          </a:solidFill>
                        </a:rPr>
                        <a:t>  from 4 gallon jug on</a:t>
                      </a:r>
                      <a:r>
                        <a:rPr lang="en-US" b="1" baseline="0" dirty="0">
                          <a:solidFill>
                            <a:schemeClr val="tx1"/>
                          </a:solidFill>
                        </a:rPr>
                        <a:t> to the ground</a:t>
                      </a:r>
                      <a:endParaRPr lang="en-US" b="1"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dirty="0"/>
              <a:t>Solution to water jug problem</a:t>
            </a:r>
          </a:p>
        </p:txBody>
      </p:sp>
      <p:graphicFrame>
        <p:nvGraphicFramePr>
          <p:cNvPr id="4" name="Content Placeholder 3"/>
          <p:cNvGraphicFramePr>
            <a:graphicFrameLocks noGrp="1"/>
          </p:cNvGraphicFramePr>
          <p:nvPr>
            <p:ph idx="1"/>
          </p:nvPr>
        </p:nvGraphicFramePr>
        <p:xfrm>
          <a:off x="1066800" y="1066800"/>
          <a:ext cx="6858000" cy="5461000"/>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477520">
                <a:tc>
                  <a:txBody>
                    <a:bodyPr/>
                    <a:lstStyle/>
                    <a:p>
                      <a:pPr algn="ctr"/>
                      <a:r>
                        <a:rPr lang="en-US" b="1" dirty="0">
                          <a:solidFill>
                            <a:schemeClr val="tx1"/>
                          </a:solidFill>
                        </a:rPr>
                        <a:t>Gallons in 4 gallon jug</a:t>
                      </a:r>
                    </a:p>
                  </a:txBody>
                  <a:tcPr>
                    <a:solidFill>
                      <a:schemeClr val="accent1">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Gallons in 3 gallon jug</a:t>
                      </a:r>
                    </a:p>
                    <a:p>
                      <a:pPr algn="ctr"/>
                      <a:endParaRPr lang="en-US" b="1" dirty="0">
                        <a:solidFill>
                          <a:schemeClr val="tx1"/>
                        </a:solidFill>
                      </a:endParaRPr>
                    </a:p>
                  </a:txBody>
                  <a:tcPr>
                    <a:solidFill>
                      <a:schemeClr val="accent1">
                        <a:lumMod val="20000"/>
                        <a:lumOff val="80000"/>
                      </a:schemeClr>
                    </a:solidFill>
                  </a:tcPr>
                </a:tc>
                <a:tc>
                  <a:txBody>
                    <a:bodyPr/>
                    <a:lstStyle/>
                    <a:p>
                      <a:pPr algn="ctr"/>
                      <a:r>
                        <a:rPr lang="en-US" b="1" dirty="0">
                          <a:solidFill>
                            <a:schemeClr val="tx1"/>
                          </a:solidFill>
                        </a:rPr>
                        <a:t>Rule applied</a:t>
                      </a:r>
                    </a:p>
                  </a:txBody>
                  <a:tcPr>
                    <a:solidFill>
                      <a:schemeClr val="accent1">
                        <a:lumMod val="20000"/>
                        <a:lumOff val="80000"/>
                      </a:schemeClr>
                    </a:solidFill>
                  </a:tcPr>
                </a:tc>
                <a:extLst>
                  <a:ext uri="{0D108BD9-81ED-4DB2-BD59-A6C34878D82A}">
                    <a16:rowId xmlns:a16="http://schemas.microsoft.com/office/drawing/2014/main" val="10000"/>
                  </a:ext>
                </a:extLst>
              </a:tr>
              <a:tr h="370840">
                <a:tc>
                  <a:txBody>
                    <a:bodyPr/>
                    <a:lstStyle/>
                    <a:p>
                      <a:pPr algn="ctr"/>
                      <a:r>
                        <a:rPr lang="en-US" b="1" dirty="0">
                          <a:solidFill>
                            <a:schemeClr val="tx1"/>
                          </a:solidFill>
                        </a:rPr>
                        <a:t>0</a:t>
                      </a:r>
                    </a:p>
                  </a:txBody>
                  <a:tcPr>
                    <a:solidFill>
                      <a:schemeClr val="accent1">
                        <a:lumMod val="20000"/>
                        <a:lumOff val="80000"/>
                      </a:schemeClr>
                    </a:solidFill>
                  </a:tcPr>
                </a:tc>
                <a:tc>
                  <a:txBody>
                    <a:bodyPr/>
                    <a:lstStyle/>
                    <a:p>
                      <a:pPr algn="ctr"/>
                      <a:r>
                        <a:rPr lang="en-US" b="1" dirty="0">
                          <a:solidFill>
                            <a:schemeClr val="tx1"/>
                          </a:solidFill>
                        </a:rPr>
                        <a:t>0</a:t>
                      </a:r>
                    </a:p>
                  </a:txBody>
                  <a:tcPr>
                    <a:solidFill>
                      <a:schemeClr val="accent1">
                        <a:lumMod val="20000"/>
                        <a:lumOff val="80000"/>
                      </a:schemeClr>
                    </a:solidFill>
                  </a:tcPr>
                </a:tc>
                <a:tc>
                  <a:txBody>
                    <a:bodyPr/>
                    <a:lstStyle/>
                    <a:p>
                      <a:pPr algn="ctr"/>
                      <a:endParaRPr lang="en-US" b="1"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0001"/>
                  </a:ext>
                </a:extLst>
              </a:tr>
              <a:tr h="370840">
                <a:tc>
                  <a:txBody>
                    <a:bodyPr/>
                    <a:lstStyle/>
                    <a:p>
                      <a:pPr algn="ctr"/>
                      <a:endParaRPr lang="en-US" b="1" dirty="0">
                        <a:solidFill>
                          <a:schemeClr val="tx1"/>
                        </a:solidFill>
                      </a:endParaRPr>
                    </a:p>
                  </a:txBody>
                  <a:tcPr>
                    <a:solidFill>
                      <a:schemeClr val="accent1">
                        <a:lumMod val="20000"/>
                        <a:lumOff val="80000"/>
                      </a:schemeClr>
                    </a:solidFill>
                  </a:tcPr>
                </a:tc>
                <a:tc>
                  <a:txBody>
                    <a:bodyPr/>
                    <a:lstStyle/>
                    <a:p>
                      <a:pPr algn="ctr"/>
                      <a:endParaRPr lang="en-US" b="1" dirty="0">
                        <a:solidFill>
                          <a:schemeClr val="tx1"/>
                        </a:solidFill>
                      </a:endParaRPr>
                    </a:p>
                  </a:txBody>
                  <a:tcPr>
                    <a:solidFill>
                      <a:schemeClr val="accent1">
                        <a:lumMod val="20000"/>
                        <a:lumOff val="80000"/>
                      </a:schemeClr>
                    </a:solidFill>
                  </a:tcPr>
                </a:tc>
                <a:tc>
                  <a:txBody>
                    <a:bodyPr/>
                    <a:lstStyle/>
                    <a:p>
                      <a:pPr algn="ctr"/>
                      <a:r>
                        <a:rPr lang="en-US" b="1" dirty="0">
                          <a:solidFill>
                            <a:schemeClr val="tx1"/>
                          </a:solidFill>
                        </a:rPr>
                        <a:t>2</a:t>
                      </a:r>
                    </a:p>
                  </a:txBody>
                  <a:tcPr>
                    <a:solidFill>
                      <a:schemeClr val="accent1">
                        <a:lumMod val="20000"/>
                        <a:lumOff val="80000"/>
                      </a:schemeClr>
                    </a:solidFill>
                  </a:tcPr>
                </a:tc>
                <a:extLst>
                  <a:ext uri="{0D108BD9-81ED-4DB2-BD59-A6C34878D82A}">
                    <a16:rowId xmlns:a16="http://schemas.microsoft.com/office/drawing/2014/main" val="10002"/>
                  </a:ext>
                </a:extLst>
              </a:tr>
              <a:tr h="370840">
                <a:tc>
                  <a:txBody>
                    <a:bodyPr/>
                    <a:lstStyle/>
                    <a:p>
                      <a:pPr algn="ctr"/>
                      <a:r>
                        <a:rPr lang="en-US" b="1" dirty="0">
                          <a:solidFill>
                            <a:schemeClr val="tx1"/>
                          </a:solidFill>
                        </a:rPr>
                        <a:t>0</a:t>
                      </a:r>
                    </a:p>
                  </a:txBody>
                  <a:tcPr>
                    <a:solidFill>
                      <a:schemeClr val="accent1">
                        <a:lumMod val="20000"/>
                        <a:lumOff val="80000"/>
                      </a:schemeClr>
                    </a:solidFill>
                  </a:tcPr>
                </a:tc>
                <a:tc>
                  <a:txBody>
                    <a:bodyPr/>
                    <a:lstStyle/>
                    <a:p>
                      <a:pPr algn="ctr"/>
                      <a:r>
                        <a:rPr lang="en-US" b="1" dirty="0">
                          <a:solidFill>
                            <a:schemeClr val="tx1"/>
                          </a:solidFill>
                        </a:rPr>
                        <a:t>3</a:t>
                      </a:r>
                    </a:p>
                  </a:txBody>
                  <a:tcPr>
                    <a:solidFill>
                      <a:schemeClr val="accent1">
                        <a:lumMod val="20000"/>
                        <a:lumOff val="80000"/>
                      </a:schemeClr>
                    </a:solidFill>
                  </a:tcPr>
                </a:tc>
                <a:tc>
                  <a:txBody>
                    <a:bodyPr/>
                    <a:lstStyle/>
                    <a:p>
                      <a:pPr algn="ctr"/>
                      <a:endParaRPr lang="en-US" b="1"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0003"/>
                  </a:ext>
                </a:extLst>
              </a:tr>
              <a:tr h="370840">
                <a:tc>
                  <a:txBody>
                    <a:bodyPr/>
                    <a:lstStyle/>
                    <a:p>
                      <a:pPr algn="ctr"/>
                      <a:endParaRPr lang="en-US" b="1">
                        <a:solidFill>
                          <a:schemeClr val="tx1"/>
                        </a:solidFill>
                      </a:endParaRPr>
                    </a:p>
                  </a:txBody>
                  <a:tcPr>
                    <a:solidFill>
                      <a:schemeClr val="accent1">
                        <a:lumMod val="20000"/>
                        <a:lumOff val="80000"/>
                      </a:schemeClr>
                    </a:solidFill>
                  </a:tcPr>
                </a:tc>
                <a:tc>
                  <a:txBody>
                    <a:bodyPr/>
                    <a:lstStyle/>
                    <a:p>
                      <a:pPr algn="ctr"/>
                      <a:endParaRPr lang="en-US" b="1" dirty="0">
                        <a:solidFill>
                          <a:schemeClr val="tx1"/>
                        </a:solidFill>
                      </a:endParaRPr>
                    </a:p>
                  </a:txBody>
                  <a:tcPr>
                    <a:solidFill>
                      <a:schemeClr val="accent1">
                        <a:lumMod val="20000"/>
                        <a:lumOff val="80000"/>
                      </a:schemeClr>
                    </a:solidFill>
                  </a:tcPr>
                </a:tc>
                <a:tc>
                  <a:txBody>
                    <a:bodyPr/>
                    <a:lstStyle/>
                    <a:p>
                      <a:pPr algn="ctr"/>
                      <a:r>
                        <a:rPr lang="en-US" b="1" dirty="0">
                          <a:solidFill>
                            <a:schemeClr val="tx1"/>
                          </a:solidFill>
                        </a:rPr>
                        <a:t>9</a:t>
                      </a:r>
                    </a:p>
                  </a:txBody>
                  <a:tcPr>
                    <a:solidFill>
                      <a:schemeClr val="accent1">
                        <a:lumMod val="20000"/>
                        <a:lumOff val="80000"/>
                      </a:schemeClr>
                    </a:solidFill>
                  </a:tcPr>
                </a:tc>
                <a:extLst>
                  <a:ext uri="{0D108BD9-81ED-4DB2-BD59-A6C34878D82A}">
                    <a16:rowId xmlns:a16="http://schemas.microsoft.com/office/drawing/2014/main" val="10004"/>
                  </a:ext>
                </a:extLst>
              </a:tr>
              <a:tr h="370840">
                <a:tc>
                  <a:txBody>
                    <a:bodyPr/>
                    <a:lstStyle/>
                    <a:p>
                      <a:pPr algn="ctr"/>
                      <a:r>
                        <a:rPr lang="en-US" b="1" dirty="0">
                          <a:solidFill>
                            <a:schemeClr val="tx1"/>
                          </a:solidFill>
                        </a:rPr>
                        <a:t>3</a:t>
                      </a:r>
                    </a:p>
                  </a:txBody>
                  <a:tcPr>
                    <a:solidFill>
                      <a:schemeClr val="accent1">
                        <a:lumMod val="20000"/>
                        <a:lumOff val="80000"/>
                      </a:schemeClr>
                    </a:solidFill>
                  </a:tcPr>
                </a:tc>
                <a:tc>
                  <a:txBody>
                    <a:bodyPr/>
                    <a:lstStyle/>
                    <a:p>
                      <a:pPr algn="ctr"/>
                      <a:r>
                        <a:rPr lang="en-US" b="1" dirty="0">
                          <a:solidFill>
                            <a:schemeClr val="tx1"/>
                          </a:solidFill>
                        </a:rPr>
                        <a:t>0</a:t>
                      </a:r>
                    </a:p>
                  </a:txBody>
                  <a:tcPr>
                    <a:solidFill>
                      <a:schemeClr val="accent1">
                        <a:lumMod val="20000"/>
                        <a:lumOff val="80000"/>
                      </a:schemeClr>
                    </a:solidFill>
                  </a:tcPr>
                </a:tc>
                <a:tc>
                  <a:txBody>
                    <a:bodyPr/>
                    <a:lstStyle/>
                    <a:p>
                      <a:pPr algn="ctr"/>
                      <a:endParaRPr lang="en-US" b="1"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0005"/>
                  </a:ext>
                </a:extLst>
              </a:tr>
              <a:tr h="370840">
                <a:tc>
                  <a:txBody>
                    <a:bodyPr/>
                    <a:lstStyle/>
                    <a:p>
                      <a:pPr algn="ctr"/>
                      <a:endParaRPr lang="en-US" b="1">
                        <a:solidFill>
                          <a:schemeClr val="tx1"/>
                        </a:solidFill>
                      </a:endParaRPr>
                    </a:p>
                  </a:txBody>
                  <a:tcPr>
                    <a:solidFill>
                      <a:schemeClr val="accent1">
                        <a:lumMod val="20000"/>
                        <a:lumOff val="80000"/>
                      </a:schemeClr>
                    </a:solidFill>
                  </a:tcPr>
                </a:tc>
                <a:tc>
                  <a:txBody>
                    <a:bodyPr/>
                    <a:lstStyle/>
                    <a:p>
                      <a:pPr algn="ctr"/>
                      <a:endParaRPr lang="en-US" b="1" dirty="0">
                        <a:solidFill>
                          <a:schemeClr val="tx1"/>
                        </a:solidFill>
                      </a:endParaRPr>
                    </a:p>
                  </a:txBody>
                  <a:tcPr>
                    <a:solidFill>
                      <a:schemeClr val="accent1">
                        <a:lumMod val="20000"/>
                        <a:lumOff val="80000"/>
                      </a:schemeClr>
                    </a:solidFill>
                  </a:tcPr>
                </a:tc>
                <a:tc>
                  <a:txBody>
                    <a:bodyPr/>
                    <a:lstStyle/>
                    <a:p>
                      <a:pPr algn="ctr"/>
                      <a:r>
                        <a:rPr lang="en-US" b="1" dirty="0">
                          <a:solidFill>
                            <a:schemeClr val="tx1"/>
                          </a:solidFill>
                        </a:rPr>
                        <a:t>2</a:t>
                      </a:r>
                    </a:p>
                  </a:txBody>
                  <a:tcPr>
                    <a:solidFill>
                      <a:schemeClr val="accent1">
                        <a:lumMod val="20000"/>
                        <a:lumOff val="80000"/>
                      </a:schemeClr>
                    </a:solidFill>
                  </a:tcPr>
                </a:tc>
                <a:extLst>
                  <a:ext uri="{0D108BD9-81ED-4DB2-BD59-A6C34878D82A}">
                    <a16:rowId xmlns:a16="http://schemas.microsoft.com/office/drawing/2014/main" val="10006"/>
                  </a:ext>
                </a:extLst>
              </a:tr>
              <a:tr h="370840">
                <a:tc>
                  <a:txBody>
                    <a:bodyPr/>
                    <a:lstStyle/>
                    <a:p>
                      <a:pPr algn="ctr"/>
                      <a:r>
                        <a:rPr lang="en-US" b="1" dirty="0">
                          <a:solidFill>
                            <a:schemeClr val="tx1"/>
                          </a:solidFill>
                        </a:rPr>
                        <a:t>3</a:t>
                      </a:r>
                    </a:p>
                  </a:txBody>
                  <a:tcPr>
                    <a:solidFill>
                      <a:schemeClr val="accent1">
                        <a:lumMod val="20000"/>
                        <a:lumOff val="80000"/>
                      </a:schemeClr>
                    </a:solidFill>
                  </a:tcPr>
                </a:tc>
                <a:tc>
                  <a:txBody>
                    <a:bodyPr/>
                    <a:lstStyle/>
                    <a:p>
                      <a:pPr algn="ctr"/>
                      <a:r>
                        <a:rPr lang="en-US" b="1" dirty="0">
                          <a:solidFill>
                            <a:schemeClr val="tx1"/>
                          </a:solidFill>
                        </a:rPr>
                        <a:t>3</a:t>
                      </a:r>
                    </a:p>
                  </a:txBody>
                  <a:tcPr>
                    <a:solidFill>
                      <a:schemeClr val="accent1">
                        <a:lumMod val="20000"/>
                        <a:lumOff val="80000"/>
                      </a:schemeClr>
                    </a:solidFill>
                  </a:tcPr>
                </a:tc>
                <a:tc>
                  <a:txBody>
                    <a:bodyPr/>
                    <a:lstStyle/>
                    <a:p>
                      <a:pPr algn="ctr"/>
                      <a:endParaRPr lang="en-US" b="1"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0007"/>
                  </a:ext>
                </a:extLst>
              </a:tr>
              <a:tr h="370840">
                <a:tc>
                  <a:txBody>
                    <a:bodyPr/>
                    <a:lstStyle/>
                    <a:p>
                      <a:pPr algn="ctr"/>
                      <a:endParaRPr lang="en-US" b="1" dirty="0">
                        <a:solidFill>
                          <a:schemeClr val="tx1"/>
                        </a:solidFill>
                      </a:endParaRPr>
                    </a:p>
                  </a:txBody>
                  <a:tcPr>
                    <a:solidFill>
                      <a:schemeClr val="accent1">
                        <a:lumMod val="20000"/>
                        <a:lumOff val="80000"/>
                      </a:schemeClr>
                    </a:solidFill>
                  </a:tcPr>
                </a:tc>
                <a:tc>
                  <a:txBody>
                    <a:bodyPr/>
                    <a:lstStyle/>
                    <a:p>
                      <a:pPr algn="ctr"/>
                      <a:endParaRPr lang="en-US" b="1" dirty="0">
                        <a:solidFill>
                          <a:schemeClr val="tx1"/>
                        </a:solidFill>
                      </a:endParaRPr>
                    </a:p>
                  </a:txBody>
                  <a:tcPr>
                    <a:solidFill>
                      <a:schemeClr val="accent1">
                        <a:lumMod val="20000"/>
                        <a:lumOff val="80000"/>
                      </a:schemeClr>
                    </a:solidFill>
                  </a:tcPr>
                </a:tc>
                <a:tc>
                  <a:txBody>
                    <a:bodyPr/>
                    <a:lstStyle/>
                    <a:p>
                      <a:pPr algn="ctr"/>
                      <a:r>
                        <a:rPr lang="en-US" b="1" dirty="0">
                          <a:solidFill>
                            <a:schemeClr val="tx1"/>
                          </a:solidFill>
                        </a:rPr>
                        <a:t>7</a:t>
                      </a:r>
                    </a:p>
                  </a:txBody>
                  <a:tcPr>
                    <a:solidFill>
                      <a:schemeClr val="accent1">
                        <a:lumMod val="20000"/>
                        <a:lumOff val="80000"/>
                      </a:schemeClr>
                    </a:solidFill>
                  </a:tcPr>
                </a:tc>
                <a:extLst>
                  <a:ext uri="{0D108BD9-81ED-4DB2-BD59-A6C34878D82A}">
                    <a16:rowId xmlns:a16="http://schemas.microsoft.com/office/drawing/2014/main" val="10008"/>
                  </a:ext>
                </a:extLst>
              </a:tr>
              <a:tr h="370840">
                <a:tc>
                  <a:txBody>
                    <a:bodyPr/>
                    <a:lstStyle/>
                    <a:p>
                      <a:pPr algn="ctr"/>
                      <a:r>
                        <a:rPr lang="en-US" b="1" dirty="0">
                          <a:solidFill>
                            <a:schemeClr val="tx1"/>
                          </a:solidFill>
                        </a:rPr>
                        <a:t>4</a:t>
                      </a:r>
                    </a:p>
                  </a:txBody>
                  <a:tcPr>
                    <a:solidFill>
                      <a:schemeClr val="accent1">
                        <a:lumMod val="20000"/>
                        <a:lumOff val="80000"/>
                      </a:schemeClr>
                    </a:solidFill>
                  </a:tcPr>
                </a:tc>
                <a:tc>
                  <a:txBody>
                    <a:bodyPr/>
                    <a:lstStyle/>
                    <a:p>
                      <a:pPr algn="ctr"/>
                      <a:r>
                        <a:rPr lang="en-US" b="1" dirty="0">
                          <a:solidFill>
                            <a:schemeClr val="tx1"/>
                          </a:solidFill>
                        </a:rPr>
                        <a:t>2</a:t>
                      </a:r>
                    </a:p>
                  </a:txBody>
                  <a:tcPr>
                    <a:solidFill>
                      <a:schemeClr val="accent1">
                        <a:lumMod val="20000"/>
                        <a:lumOff val="80000"/>
                      </a:schemeClr>
                    </a:solidFill>
                  </a:tcPr>
                </a:tc>
                <a:tc>
                  <a:txBody>
                    <a:bodyPr/>
                    <a:lstStyle/>
                    <a:p>
                      <a:pPr algn="ctr"/>
                      <a:endParaRPr lang="en-US" b="1"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0009"/>
                  </a:ext>
                </a:extLst>
              </a:tr>
              <a:tr h="370840">
                <a:tc>
                  <a:txBody>
                    <a:bodyPr/>
                    <a:lstStyle/>
                    <a:p>
                      <a:pPr algn="ctr"/>
                      <a:endParaRPr lang="en-US" b="1" dirty="0">
                        <a:solidFill>
                          <a:schemeClr val="tx1"/>
                        </a:solidFill>
                      </a:endParaRPr>
                    </a:p>
                  </a:txBody>
                  <a:tcPr>
                    <a:solidFill>
                      <a:schemeClr val="accent1">
                        <a:lumMod val="20000"/>
                        <a:lumOff val="80000"/>
                      </a:schemeClr>
                    </a:solidFill>
                  </a:tcPr>
                </a:tc>
                <a:tc>
                  <a:txBody>
                    <a:bodyPr/>
                    <a:lstStyle/>
                    <a:p>
                      <a:pPr algn="ctr"/>
                      <a:endParaRPr lang="en-US" b="1" dirty="0">
                        <a:solidFill>
                          <a:schemeClr val="tx1"/>
                        </a:solidFill>
                      </a:endParaRPr>
                    </a:p>
                  </a:txBody>
                  <a:tcPr>
                    <a:solidFill>
                      <a:schemeClr val="accent1">
                        <a:lumMod val="20000"/>
                        <a:lumOff val="80000"/>
                      </a:schemeClr>
                    </a:solidFill>
                  </a:tcPr>
                </a:tc>
                <a:tc>
                  <a:txBody>
                    <a:bodyPr/>
                    <a:lstStyle/>
                    <a:p>
                      <a:pPr algn="ctr"/>
                      <a:r>
                        <a:rPr lang="en-US" b="1" dirty="0">
                          <a:solidFill>
                            <a:schemeClr val="tx1"/>
                          </a:solidFill>
                        </a:rPr>
                        <a:t>5</a:t>
                      </a:r>
                    </a:p>
                  </a:txBody>
                  <a:tcPr>
                    <a:solidFill>
                      <a:schemeClr val="accent1">
                        <a:lumMod val="20000"/>
                        <a:lumOff val="80000"/>
                      </a:schemeClr>
                    </a:solidFill>
                  </a:tcPr>
                </a:tc>
                <a:extLst>
                  <a:ext uri="{0D108BD9-81ED-4DB2-BD59-A6C34878D82A}">
                    <a16:rowId xmlns:a16="http://schemas.microsoft.com/office/drawing/2014/main" val="10010"/>
                  </a:ext>
                </a:extLst>
              </a:tr>
              <a:tr h="370840">
                <a:tc>
                  <a:txBody>
                    <a:bodyPr/>
                    <a:lstStyle/>
                    <a:p>
                      <a:pPr algn="ctr"/>
                      <a:r>
                        <a:rPr lang="en-US" b="1" dirty="0">
                          <a:solidFill>
                            <a:schemeClr val="tx1"/>
                          </a:solidFill>
                        </a:rPr>
                        <a:t>0</a:t>
                      </a:r>
                    </a:p>
                  </a:txBody>
                  <a:tcPr>
                    <a:solidFill>
                      <a:schemeClr val="accent1">
                        <a:lumMod val="20000"/>
                        <a:lumOff val="80000"/>
                      </a:schemeClr>
                    </a:solidFill>
                  </a:tcPr>
                </a:tc>
                <a:tc>
                  <a:txBody>
                    <a:bodyPr/>
                    <a:lstStyle/>
                    <a:p>
                      <a:pPr algn="ctr"/>
                      <a:r>
                        <a:rPr lang="en-US" b="1" dirty="0">
                          <a:solidFill>
                            <a:schemeClr val="tx1"/>
                          </a:solidFill>
                        </a:rPr>
                        <a:t>2</a:t>
                      </a:r>
                    </a:p>
                  </a:txBody>
                  <a:tcPr>
                    <a:solidFill>
                      <a:schemeClr val="accent1">
                        <a:lumMod val="20000"/>
                        <a:lumOff val="80000"/>
                      </a:schemeClr>
                    </a:solidFill>
                  </a:tcPr>
                </a:tc>
                <a:tc>
                  <a:txBody>
                    <a:bodyPr/>
                    <a:lstStyle/>
                    <a:p>
                      <a:pPr algn="ctr"/>
                      <a:endParaRPr lang="en-US" b="1"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0011"/>
                  </a:ext>
                </a:extLst>
              </a:tr>
              <a:tr h="370840">
                <a:tc>
                  <a:txBody>
                    <a:bodyPr/>
                    <a:lstStyle/>
                    <a:p>
                      <a:pPr algn="ctr"/>
                      <a:endParaRPr lang="en-US" b="1" dirty="0">
                        <a:solidFill>
                          <a:schemeClr val="tx1"/>
                        </a:solidFill>
                      </a:endParaRPr>
                    </a:p>
                  </a:txBody>
                  <a:tcPr>
                    <a:solidFill>
                      <a:schemeClr val="accent1">
                        <a:lumMod val="20000"/>
                        <a:lumOff val="80000"/>
                      </a:schemeClr>
                    </a:solidFill>
                  </a:tcPr>
                </a:tc>
                <a:tc>
                  <a:txBody>
                    <a:bodyPr/>
                    <a:lstStyle/>
                    <a:p>
                      <a:pPr algn="ctr"/>
                      <a:endParaRPr lang="en-US" b="1" dirty="0">
                        <a:solidFill>
                          <a:schemeClr val="tx1"/>
                        </a:solidFill>
                      </a:endParaRPr>
                    </a:p>
                  </a:txBody>
                  <a:tcPr>
                    <a:solidFill>
                      <a:schemeClr val="accent1">
                        <a:lumMod val="20000"/>
                        <a:lumOff val="80000"/>
                      </a:schemeClr>
                    </a:solidFill>
                  </a:tcPr>
                </a:tc>
                <a:tc>
                  <a:txBody>
                    <a:bodyPr/>
                    <a:lstStyle/>
                    <a:p>
                      <a:pPr algn="ctr"/>
                      <a:r>
                        <a:rPr lang="en-US" b="1" dirty="0">
                          <a:solidFill>
                            <a:schemeClr val="tx1"/>
                          </a:solidFill>
                        </a:rPr>
                        <a:t>9 or 11</a:t>
                      </a:r>
                    </a:p>
                  </a:txBody>
                  <a:tcPr>
                    <a:solidFill>
                      <a:schemeClr val="accent1">
                        <a:lumMod val="20000"/>
                        <a:lumOff val="80000"/>
                      </a:schemeClr>
                    </a:solidFill>
                  </a:tcPr>
                </a:tc>
                <a:extLst>
                  <a:ext uri="{0D108BD9-81ED-4DB2-BD59-A6C34878D82A}">
                    <a16:rowId xmlns:a16="http://schemas.microsoft.com/office/drawing/2014/main" val="10012"/>
                  </a:ext>
                </a:extLst>
              </a:tr>
              <a:tr h="370840">
                <a:tc>
                  <a:txBody>
                    <a:bodyPr/>
                    <a:lstStyle/>
                    <a:p>
                      <a:pPr algn="ctr"/>
                      <a:r>
                        <a:rPr lang="en-US" b="1" dirty="0"/>
                        <a:t>2</a:t>
                      </a:r>
                    </a:p>
                  </a:txBody>
                  <a:tcPr>
                    <a:solidFill>
                      <a:schemeClr val="accent1">
                        <a:lumMod val="20000"/>
                        <a:lumOff val="80000"/>
                      </a:schemeClr>
                    </a:solidFill>
                  </a:tcPr>
                </a:tc>
                <a:tc>
                  <a:txBody>
                    <a:bodyPr/>
                    <a:lstStyle/>
                    <a:p>
                      <a:pPr algn="ctr"/>
                      <a:r>
                        <a:rPr lang="en-US" b="1" dirty="0"/>
                        <a:t>0</a:t>
                      </a:r>
                    </a:p>
                  </a:txBody>
                  <a:tcPr>
                    <a:solidFill>
                      <a:schemeClr val="accent1">
                        <a:lumMod val="20000"/>
                        <a:lumOff val="80000"/>
                      </a:schemeClr>
                    </a:solidFill>
                  </a:tcPr>
                </a:tc>
                <a:tc>
                  <a:txBody>
                    <a:bodyPr/>
                    <a:lstStyle/>
                    <a:p>
                      <a:pPr algn="ctr"/>
                      <a:endParaRPr lang="en-US" b="1" dirty="0"/>
                    </a:p>
                  </a:txBody>
                  <a:tcPr>
                    <a:solidFill>
                      <a:schemeClr val="accent1">
                        <a:lumMod val="20000"/>
                        <a:lumOff val="80000"/>
                      </a:schemeClr>
                    </a:solidFill>
                  </a:tcPr>
                </a:tc>
                <a:extLst>
                  <a:ext uri="{0D108BD9-81ED-4DB2-BD59-A6C34878D82A}">
                    <a16:rowId xmlns:a16="http://schemas.microsoft.com/office/drawing/2014/main" val="10013"/>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ISSUES</a:t>
            </a:r>
          </a:p>
        </p:txBody>
      </p:sp>
      <p:sp>
        <p:nvSpPr>
          <p:cNvPr id="3" name="Content Placeholder 2"/>
          <p:cNvSpPr>
            <a:spLocks noGrp="1"/>
          </p:cNvSpPr>
          <p:nvPr>
            <p:ph idx="1"/>
          </p:nvPr>
        </p:nvSpPr>
        <p:spPr/>
        <p:txBody>
          <a:bodyPr/>
          <a:lstStyle/>
          <a:p>
            <a:r>
              <a:rPr lang="en-US" dirty="0"/>
              <a:t>(first rule)To solve new problem more general rules must be available</a:t>
            </a:r>
          </a:p>
          <a:p>
            <a:r>
              <a:rPr lang="en-US" dirty="0"/>
              <a:t>Should rule 3 and 4 must be included</a:t>
            </a:r>
          </a:p>
          <a:p>
            <a:r>
              <a:rPr lang="en-US" dirty="0"/>
              <a:t>Special purpose rule (rule 11 and 12)</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Formal description of the problem</a:t>
            </a:r>
          </a:p>
        </p:txBody>
      </p:sp>
      <p:sp>
        <p:nvSpPr>
          <p:cNvPr id="3" name="Content Placeholder 2"/>
          <p:cNvSpPr>
            <a:spLocks noGrp="1"/>
          </p:cNvSpPr>
          <p:nvPr>
            <p:ph idx="1"/>
          </p:nvPr>
        </p:nvSpPr>
        <p:spPr/>
        <p:txBody>
          <a:bodyPr/>
          <a:lstStyle/>
          <a:p>
            <a:r>
              <a:rPr lang="en-US" dirty="0"/>
              <a:t>Define a state space</a:t>
            </a:r>
          </a:p>
          <a:p>
            <a:r>
              <a:rPr lang="en-US" dirty="0"/>
              <a:t>Initial state(start)</a:t>
            </a:r>
          </a:p>
          <a:p>
            <a:r>
              <a:rPr lang="en-US" dirty="0"/>
              <a:t>Goal states</a:t>
            </a:r>
          </a:p>
          <a:p>
            <a:r>
              <a:rPr lang="en-US" dirty="0"/>
              <a:t>Set of rules that describe actions(operators)</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Production system</a:t>
            </a:r>
          </a:p>
        </p:txBody>
      </p:sp>
      <p:sp>
        <p:nvSpPr>
          <p:cNvPr id="3" name="Content Placeholder 2"/>
          <p:cNvSpPr>
            <a:spLocks noGrp="1"/>
          </p:cNvSpPr>
          <p:nvPr>
            <p:ph idx="1"/>
          </p:nvPr>
        </p:nvSpPr>
        <p:spPr>
          <a:xfrm>
            <a:off x="457200" y="1600200"/>
            <a:ext cx="8229600" cy="4525963"/>
          </a:xfrm>
        </p:spPr>
        <p:txBody>
          <a:bodyPr/>
          <a:lstStyle/>
          <a:p>
            <a:pPr>
              <a:buNone/>
            </a:pPr>
            <a:r>
              <a:rPr lang="en-US" dirty="0"/>
              <a:t>Production system consists of </a:t>
            </a:r>
          </a:p>
          <a:p>
            <a:r>
              <a:rPr lang="en-US" dirty="0"/>
              <a:t>Set of rules</a:t>
            </a:r>
          </a:p>
          <a:p>
            <a:r>
              <a:rPr lang="en-US" dirty="0"/>
              <a:t>One or more knowledge /databases </a:t>
            </a:r>
          </a:p>
          <a:p>
            <a:r>
              <a:rPr lang="en-US" dirty="0"/>
              <a:t>Control strategy</a:t>
            </a:r>
          </a:p>
          <a:p>
            <a:r>
              <a:rPr lang="en-US" dirty="0"/>
              <a:t>Rule applier</a:t>
            </a:r>
          </a:p>
          <a:p>
            <a:pPr>
              <a:buNone/>
            </a:pPr>
            <a:r>
              <a:rPr lang="en-US" dirty="0"/>
              <a:t>General production system interpreters</a:t>
            </a:r>
          </a:p>
          <a:p>
            <a:pPr>
              <a:buNone/>
            </a:pPr>
            <a:r>
              <a:rPr lang="en-US" dirty="0"/>
              <a:t>OPS5,Expert system </a:t>
            </a:r>
            <a:r>
              <a:rPr lang="en-US" dirty="0" err="1"/>
              <a:t>shell,SOAR</a:t>
            </a:r>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808038"/>
          </a:xfrm>
        </p:spPr>
        <p:txBody>
          <a:bodyPr>
            <a:normAutofit fontScale="90000"/>
          </a:bodyPr>
          <a:lstStyle/>
          <a:p>
            <a:br>
              <a:rPr lang="en-US" dirty="0"/>
            </a:br>
            <a:r>
              <a:rPr lang="en-US" dirty="0"/>
              <a:t>Control Strategy</a:t>
            </a:r>
            <a:br>
              <a:rPr lang="en-US" dirty="0"/>
            </a:br>
            <a:endParaRPr lang="en-US" dirty="0"/>
          </a:p>
        </p:txBody>
      </p:sp>
      <p:sp>
        <p:nvSpPr>
          <p:cNvPr id="3" name="Content Placeholder 2"/>
          <p:cNvSpPr>
            <a:spLocks noGrp="1"/>
          </p:cNvSpPr>
          <p:nvPr>
            <p:ph idx="1"/>
          </p:nvPr>
        </p:nvSpPr>
        <p:spPr>
          <a:xfrm>
            <a:off x="457200" y="1219200"/>
            <a:ext cx="8229600" cy="5257800"/>
          </a:xfrm>
        </p:spPr>
        <p:txBody>
          <a:bodyPr/>
          <a:lstStyle/>
          <a:p>
            <a:r>
              <a:rPr lang="en-US" dirty="0"/>
              <a:t>First requirement of a good control strategy is that it causes motion.</a:t>
            </a:r>
          </a:p>
          <a:p>
            <a:r>
              <a:rPr lang="en-US" dirty="0"/>
              <a:t>Second requirement of a good control strategy is that it to be systematic</a:t>
            </a:r>
          </a:p>
          <a:p>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Algorithm-Breadth first Search</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2400" dirty="0"/>
              <a:t>Create a variable called NODE-LIST and set it to the initial state</a:t>
            </a:r>
          </a:p>
          <a:p>
            <a:pPr marL="514350" indent="-514350">
              <a:buFont typeface="+mj-lt"/>
              <a:buAutoNum type="arabicPeriod"/>
            </a:pPr>
            <a:r>
              <a:rPr lang="en-US" sz="2400" dirty="0"/>
              <a:t>Until a goal state is found or NODE-LIST is empty:</a:t>
            </a:r>
          </a:p>
          <a:p>
            <a:pPr marL="914400" lvl="1" indent="-514350">
              <a:buFont typeface="+mj-lt"/>
              <a:buAutoNum type="alphaLcParenR"/>
            </a:pPr>
            <a:r>
              <a:rPr lang="en-US" sz="2000" dirty="0"/>
              <a:t>Remove the first element from NODE-LIST and call it E. If NODE-LIST is empty ,quit</a:t>
            </a:r>
          </a:p>
          <a:p>
            <a:pPr marL="914400" lvl="1" indent="-514350">
              <a:buFont typeface="+mj-lt"/>
              <a:buAutoNum type="alphaLcParenR"/>
            </a:pPr>
            <a:r>
              <a:rPr lang="en-US" sz="2000" dirty="0"/>
              <a:t>For each way that each rule can match the state described in E do:</a:t>
            </a:r>
          </a:p>
          <a:p>
            <a:pPr marL="1314450" lvl="2" indent="-514350">
              <a:buFont typeface="+mj-lt"/>
              <a:buAutoNum type="romanLcPeriod"/>
            </a:pPr>
            <a:r>
              <a:rPr lang="en-US" sz="1600" dirty="0"/>
              <a:t>Apply the rule to generate a new state</a:t>
            </a:r>
          </a:p>
          <a:p>
            <a:pPr marL="1314450" lvl="2" indent="-514350">
              <a:buFont typeface="+mj-lt"/>
              <a:buAutoNum type="romanLcPeriod"/>
            </a:pPr>
            <a:r>
              <a:rPr lang="en-US" sz="1600" dirty="0"/>
              <a:t>If the new state  is a goal state, quit and return this state</a:t>
            </a:r>
          </a:p>
          <a:p>
            <a:pPr marL="1314450" lvl="2" indent="-514350">
              <a:buFont typeface="+mj-lt"/>
              <a:buAutoNum type="romanLcPeriod"/>
            </a:pPr>
            <a:r>
              <a:rPr lang="en-US" sz="1600" dirty="0"/>
              <a:t>Otherwise, add the new state to the end of NODE-LIST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Algorithm-Depth first Search</a:t>
            </a:r>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sz="2400" dirty="0"/>
              <a:t>If the initial state is goal state, quit and return success</a:t>
            </a:r>
          </a:p>
          <a:p>
            <a:pPr marL="457200" indent="-457200">
              <a:buFont typeface="+mj-lt"/>
              <a:buAutoNum type="arabicPeriod"/>
            </a:pPr>
            <a:r>
              <a:rPr lang="en-US" sz="2400" dirty="0"/>
              <a:t>Otherwise do the following until success or failure is signaled:</a:t>
            </a:r>
          </a:p>
          <a:p>
            <a:pPr marL="857250" lvl="1" indent="-457200">
              <a:buFont typeface="+mj-lt"/>
              <a:buAutoNum type="alphaLcPeriod"/>
            </a:pPr>
            <a:r>
              <a:rPr lang="en-US" sz="2000" dirty="0"/>
              <a:t>Generate a successor E, of the initial state. If there are no more successors, signal failure</a:t>
            </a:r>
          </a:p>
          <a:p>
            <a:pPr marL="857250" lvl="1" indent="-457200">
              <a:buFont typeface="+mj-lt"/>
              <a:buAutoNum type="alphaLcPeriod"/>
            </a:pPr>
            <a:r>
              <a:rPr lang="en-US" sz="2000" dirty="0"/>
              <a:t>Call Depth First Search with E as initial state</a:t>
            </a:r>
          </a:p>
          <a:p>
            <a:pPr marL="857250" lvl="1" indent="-457200">
              <a:buFont typeface="+mj-lt"/>
              <a:buAutoNum type="alphaLcPeriod"/>
            </a:pPr>
            <a:r>
              <a:rPr lang="en-US" sz="2000" dirty="0"/>
              <a:t>If success is returned , signal success . Otherwise continue in this loop</a:t>
            </a:r>
          </a:p>
          <a:p>
            <a:pPr marL="457200" indent="-457200">
              <a:buFont typeface="+mj-lt"/>
              <a:buAutoNum type="arabicPeriod"/>
            </a:pPr>
            <a:endParaRPr lang="en-US"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The Physical Symbol System Hypothesis</a:t>
            </a:r>
          </a:p>
          <a:p>
            <a:endParaRPr lang="en-US" dirty="0"/>
          </a:p>
          <a:p>
            <a:pPr>
              <a:buNone/>
            </a:pPr>
            <a:r>
              <a:rPr lang="en-US" dirty="0"/>
              <a:t>"A physical symbol system has the necessary and sufficient means for general intelligent action.“</a:t>
            </a:r>
          </a:p>
          <a:p>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lstStyle/>
          <a:p>
            <a:pPr>
              <a:buNone/>
            </a:pPr>
            <a:r>
              <a:rPr lang="en-US" dirty="0"/>
              <a:t>Advantages of DFS</a:t>
            </a:r>
          </a:p>
          <a:p>
            <a:r>
              <a:rPr lang="en-US" dirty="0"/>
              <a:t>It requires less memory</a:t>
            </a:r>
          </a:p>
          <a:p>
            <a:r>
              <a:rPr lang="en-US" dirty="0"/>
              <a:t>By chance DFS might find a solution without examining the much of search space</a:t>
            </a:r>
          </a:p>
          <a:p>
            <a:endParaRPr lang="en-US" dirty="0"/>
          </a:p>
          <a:p>
            <a:pPr>
              <a:buNone/>
            </a:pPr>
            <a:r>
              <a:rPr lang="en-US" dirty="0"/>
              <a:t>Advantages of BFS</a:t>
            </a:r>
          </a:p>
          <a:p>
            <a:r>
              <a:rPr lang="en-US" dirty="0"/>
              <a:t>BFS will not get trapped exploring a blind alley.</a:t>
            </a:r>
          </a:p>
          <a:p>
            <a:r>
              <a:rPr lang="en-US" dirty="0"/>
              <a:t>If there is a solution BFS is guaranteed to find it.</a:t>
            </a:r>
          </a:p>
          <a:p>
            <a:pPr>
              <a:buNone/>
            </a:pP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Travelling Salesman Problem</a:t>
            </a:r>
          </a:p>
        </p:txBody>
      </p:sp>
      <p:sp>
        <p:nvSpPr>
          <p:cNvPr id="3" name="Content Placeholder 2"/>
          <p:cNvSpPr>
            <a:spLocks noGrp="1"/>
          </p:cNvSpPr>
          <p:nvPr>
            <p:ph idx="1"/>
          </p:nvPr>
        </p:nvSpPr>
        <p:spPr/>
        <p:txBody>
          <a:bodyPr>
            <a:normAutofit fontScale="92500" lnSpcReduction="20000"/>
          </a:bodyPr>
          <a:lstStyle/>
          <a:p>
            <a:pPr>
              <a:buNone/>
            </a:pPr>
            <a:r>
              <a:rPr lang="en-US" dirty="0"/>
              <a:t>A salesman has a list of cities, each of which he</a:t>
            </a:r>
          </a:p>
          <a:p>
            <a:pPr>
              <a:buNone/>
            </a:pPr>
            <a:r>
              <a:rPr lang="en-US" dirty="0"/>
              <a:t>must visit exactly once .There are direct roads</a:t>
            </a:r>
          </a:p>
          <a:p>
            <a:pPr>
              <a:buNone/>
            </a:pPr>
            <a:r>
              <a:rPr lang="en-US" dirty="0"/>
              <a:t>between each pair of cities on the list . Find the</a:t>
            </a:r>
          </a:p>
          <a:p>
            <a:pPr>
              <a:buNone/>
            </a:pPr>
            <a:r>
              <a:rPr lang="en-US" dirty="0"/>
              <a:t>route the salesman should follow for the shortest</a:t>
            </a:r>
          </a:p>
          <a:p>
            <a:pPr>
              <a:buNone/>
            </a:pPr>
            <a:r>
              <a:rPr lang="en-US" dirty="0"/>
              <a:t>possible round trip that both start and finishes at</a:t>
            </a:r>
          </a:p>
          <a:p>
            <a:pPr>
              <a:buNone/>
            </a:pPr>
            <a:r>
              <a:rPr lang="en-US" dirty="0"/>
              <a:t>any one of cities</a:t>
            </a:r>
          </a:p>
          <a:p>
            <a:pPr>
              <a:buNone/>
            </a:pPr>
            <a:endParaRPr lang="en-US" dirty="0"/>
          </a:p>
          <a:p>
            <a:r>
              <a:rPr lang="en-US" dirty="0"/>
              <a:t>Total time proportional to N! (Combinatorial explosion)</a:t>
            </a:r>
          </a:p>
          <a:p>
            <a:r>
              <a:rPr lang="en-US" dirty="0"/>
              <a:t>Branch and bound strategy</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 Search</a:t>
            </a:r>
          </a:p>
        </p:txBody>
      </p:sp>
      <p:sp>
        <p:nvSpPr>
          <p:cNvPr id="3" name="Content Placeholder 2"/>
          <p:cNvSpPr>
            <a:spLocks noGrp="1"/>
          </p:cNvSpPr>
          <p:nvPr>
            <p:ph idx="1"/>
          </p:nvPr>
        </p:nvSpPr>
        <p:spPr/>
        <p:txBody>
          <a:bodyPr>
            <a:normAutofit/>
          </a:bodyPr>
          <a:lstStyle/>
          <a:p>
            <a:r>
              <a:rPr lang="en-US" sz="2400" dirty="0"/>
              <a:t>Heuristic search is technique that improves the efficiency of a search process possibly by sacrificing the claims of completeness</a:t>
            </a:r>
          </a:p>
          <a:p>
            <a:endParaRPr lang="en-US" sz="2400" dirty="0"/>
          </a:p>
          <a:p>
            <a:pPr>
              <a:buNone/>
            </a:pPr>
            <a:r>
              <a:rPr lang="en-US" sz="2400" dirty="0"/>
              <a:t>Nearest neighbor heuristic for travelling salesman problem</a:t>
            </a:r>
          </a:p>
          <a:p>
            <a:pPr marL="514350" indent="-514350">
              <a:buFont typeface="+mj-lt"/>
              <a:buAutoNum type="arabicPeriod"/>
            </a:pPr>
            <a:r>
              <a:rPr lang="en-US" sz="2400" dirty="0"/>
              <a:t>Arbitrarily select a starting city</a:t>
            </a:r>
          </a:p>
          <a:p>
            <a:pPr marL="514350" indent="-514350">
              <a:buFont typeface="+mj-lt"/>
              <a:buAutoNum type="arabicPeriod"/>
            </a:pPr>
            <a:r>
              <a:rPr lang="en-US" sz="2400" dirty="0"/>
              <a:t>To select the next city, look at all cities not yet visited and select the one closest to the current city .Go to it next</a:t>
            </a:r>
          </a:p>
          <a:p>
            <a:pPr marL="514350" indent="-514350">
              <a:buFont typeface="+mj-lt"/>
              <a:buAutoNum type="arabicPeriod"/>
            </a:pPr>
            <a:r>
              <a:rPr lang="en-US" sz="2400" dirty="0"/>
              <a:t>Repeat step 2 until all cities have been visited .</a:t>
            </a:r>
          </a:p>
          <a:p>
            <a:pPr marL="514350" indent="-514350">
              <a:buNone/>
            </a:pPr>
            <a:r>
              <a:rPr lang="en-US" sz="2400" dirty="0"/>
              <a:t>Procedure execute in time proportional N</a:t>
            </a:r>
            <a:r>
              <a:rPr lang="en-US" sz="2400" baseline="30000" dirty="0"/>
              <a:t>2</a:t>
            </a:r>
            <a:endParaRPr lang="en-US" sz="24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172200"/>
          </a:xfrm>
        </p:spPr>
        <p:txBody>
          <a:bodyPr/>
          <a:lstStyle/>
          <a:p>
            <a:r>
              <a:rPr lang="en-US" dirty="0"/>
              <a:t>Rarely we need a optimum solution, good approximation will serve better</a:t>
            </a:r>
          </a:p>
          <a:p>
            <a:r>
              <a:rPr lang="en-US" dirty="0"/>
              <a:t>Approximation produced by heuristics may not be very good in worse case, but worse case rarely arise in real world</a:t>
            </a:r>
          </a:p>
          <a:p>
            <a:r>
              <a:rPr lang="en-US" dirty="0"/>
              <a:t>Trying to understand why heuristics works or why it doesn’t work often leads to deeper understanding of the problem</a:t>
            </a:r>
          </a:p>
          <a:p>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lstStyle/>
          <a:p>
            <a:pPr>
              <a:buNone/>
            </a:pPr>
            <a:r>
              <a:rPr lang="en-US" dirty="0"/>
              <a:t>2 major ways how domain specific heuristic  knowledge can be incorporated into rule based search procedure</a:t>
            </a:r>
          </a:p>
          <a:p>
            <a:pPr>
              <a:buNone/>
            </a:pPr>
            <a:endParaRPr lang="en-US" dirty="0"/>
          </a:p>
          <a:p>
            <a:r>
              <a:rPr lang="en-US" dirty="0"/>
              <a:t>In the rules themselves</a:t>
            </a:r>
          </a:p>
          <a:p>
            <a:r>
              <a:rPr lang="en-US" dirty="0"/>
              <a:t>Heuristic function that evaluates individual problem states and determines how desirable they are</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normAutofit fontScale="92500" lnSpcReduction="10000"/>
          </a:bodyPr>
          <a:lstStyle/>
          <a:p>
            <a:pPr>
              <a:buNone/>
            </a:pPr>
            <a:r>
              <a:rPr lang="en-US" dirty="0"/>
              <a:t>Heuristic function is a function that maps from</a:t>
            </a:r>
          </a:p>
          <a:p>
            <a:pPr>
              <a:buNone/>
            </a:pPr>
            <a:r>
              <a:rPr lang="en-US" dirty="0"/>
              <a:t>problem state description to measure of</a:t>
            </a:r>
          </a:p>
          <a:p>
            <a:pPr>
              <a:buNone/>
            </a:pPr>
            <a:r>
              <a:rPr lang="en-US" dirty="0"/>
              <a:t>desirability, usually represented as numbers.</a:t>
            </a:r>
          </a:p>
          <a:p>
            <a:pPr>
              <a:buNone/>
            </a:pPr>
            <a:r>
              <a:rPr lang="en-US" dirty="0"/>
              <a:t>Example: Travelling salesman it is sum of distances so far</a:t>
            </a:r>
          </a:p>
          <a:p>
            <a:pPr>
              <a:buNone/>
            </a:pPr>
            <a:endParaRPr lang="en-US" dirty="0"/>
          </a:p>
          <a:p>
            <a:r>
              <a:rPr lang="en-US" dirty="0"/>
              <a:t>Which aspects of problem state to be considered</a:t>
            </a:r>
          </a:p>
          <a:p>
            <a:r>
              <a:rPr lang="en-US" dirty="0"/>
              <a:t>How those aspects are evaluated</a:t>
            </a:r>
          </a:p>
          <a:p>
            <a:r>
              <a:rPr lang="en-US" dirty="0"/>
              <a:t>Weight given to individual aspects  are chosen is a such a way that that value of heuristic function gives a good estimate whether the node is on desired path to solution</a:t>
            </a:r>
          </a:p>
          <a:p>
            <a:pPr>
              <a:buNone/>
            </a:pPr>
            <a:endParaRPr lang="en-US" dirty="0"/>
          </a:p>
          <a:p>
            <a:pPr>
              <a:buNone/>
            </a:pPr>
            <a:endParaRPr lang="en-US" dirty="0"/>
          </a:p>
          <a:p>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Characteristics</a:t>
            </a:r>
          </a:p>
        </p:txBody>
      </p:sp>
      <p:sp>
        <p:nvSpPr>
          <p:cNvPr id="3" name="Content Placeholder 2"/>
          <p:cNvSpPr>
            <a:spLocks noGrp="1"/>
          </p:cNvSpPr>
          <p:nvPr>
            <p:ph idx="1"/>
          </p:nvPr>
        </p:nvSpPr>
        <p:spPr/>
        <p:txBody>
          <a:bodyPr>
            <a:normAutofit lnSpcReduction="10000"/>
          </a:bodyPr>
          <a:lstStyle/>
          <a:p>
            <a:r>
              <a:rPr lang="en-US" dirty="0"/>
              <a:t>Is the problem decomposable?</a:t>
            </a:r>
          </a:p>
          <a:p>
            <a:r>
              <a:rPr lang="en-US" dirty="0"/>
              <a:t>Can a solution steps be ignored or undone?</a:t>
            </a:r>
          </a:p>
          <a:p>
            <a:r>
              <a:rPr lang="en-US" dirty="0"/>
              <a:t>Is the problem universe predictable?</a:t>
            </a:r>
          </a:p>
          <a:p>
            <a:r>
              <a:rPr lang="en-US" dirty="0"/>
              <a:t>Is a Good solution Absolute or Relative?</a:t>
            </a:r>
          </a:p>
          <a:p>
            <a:r>
              <a:rPr lang="en-US" dirty="0"/>
              <a:t>Is the solution a State or Path?</a:t>
            </a:r>
          </a:p>
          <a:p>
            <a:r>
              <a:rPr lang="en-US" dirty="0"/>
              <a:t>What is role of knowledge?</a:t>
            </a:r>
          </a:p>
          <a:p>
            <a:r>
              <a:rPr lang="en-US" dirty="0"/>
              <a:t>Does the task require interaction with a person?</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401762"/>
          </a:xfrm>
        </p:spPr>
        <p:txBody>
          <a:bodyPr>
            <a:normAutofit fontScale="90000"/>
          </a:bodyPr>
          <a:lstStyle/>
          <a:p>
            <a:br>
              <a:rPr lang="en-US" dirty="0"/>
            </a:br>
            <a:br>
              <a:rPr lang="en-US" dirty="0"/>
            </a:br>
            <a:r>
              <a:rPr lang="en-US" dirty="0"/>
              <a:t>Is the problem decomposable?</a:t>
            </a:r>
            <a:br>
              <a:rPr lang="en-US" dirty="0"/>
            </a:br>
            <a:r>
              <a:rPr lang="en-US" dirty="0"/>
              <a:t>∫x</a:t>
            </a:r>
            <a:r>
              <a:rPr lang="en-US" baseline="30000" dirty="0"/>
              <a:t>2</a:t>
            </a:r>
            <a:r>
              <a:rPr lang="en-US" dirty="0"/>
              <a:t> +3x+sin</a:t>
            </a:r>
            <a:r>
              <a:rPr lang="en-US" baseline="30000" dirty="0"/>
              <a:t>2</a:t>
            </a:r>
            <a:r>
              <a:rPr lang="en-US" dirty="0"/>
              <a:t> x cos</a:t>
            </a:r>
            <a:r>
              <a:rPr lang="en-US" baseline="30000" dirty="0"/>
              <a:t>2 x</a:t>
            </a:r>
            <a:r>
              <a:rPr lang="en-US" dirty="0"/>
              <a:t> </a:t>
            </a:r>
            <a:r>
              <a:rPr lang="en-US" dirty="0" err="1"/>
              <a:t>dx</a:t>
            </a:r>
            <a:br>
              <a:rPr lang="en-US" dirty="0"/>
            </a:br>
            <a:br>
              <a:rPr lang="en-US" dirty="0"/>
            </a:br>
            <a:endParaRPr lang="en-US" dirty="0"/>
          </a:p>
        </p:txBody>
      </p:sp>
      <p:pic>
        <p:nvPicPr>
          <p:cNvPr id="1029" name="Picture 5"/>
          <p:cNvPicPr>
            <a:picLocks noGrp="1" noChangeAspect="1" noChangeArrowheads="1"/>
          </p:cNvPicPr>
          <p:nvPr>
            <p:ph idx="1"/>
          </p:nvPr>
        </p:nvPicPr>
        <p:blipFill>
          <a:blip r:embed="rId2" cstate="print">
            <a:lum bright="18000" contrast="84000"/>
          </a:blip>
          <a:srcRect/>
          <a:stretch>
            <a:fillRect/>
          </a:stretch>
        </p:blipFill>
        <p:spPr bwMode="auto">
          <a:xfrm>
            <a:off x="1981200" y="1798637"/>
            <a:ext cx="5226398" cy="4449763"/>
          </a:xfrm>
          <a:prstGeom prst="rect">
            <a:avLst/>
          </a:prstGeom>
          <a:noFill/>
          <a:ln w="9525">
            <a:noFill/>
            <a:miter lim="800000"/>
            <a:headEnd/>
            <a:tailEnd/>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 world</a:t>
            </a:r>
          </a:p>
        </p:txBody>
      </p:sp>
      <p:sp>
        <p:nvSpPr>
          <p:cNvPr id="3" name="Content Placeholder 2"/>
          <p:cNvSpPr>
            <a:spLocks noGrp="1"/>
          </p:cNvSpPr>
          <p:nvPr>
            <p:ph idx="1"/>
          </p:nvPr>
        </p:nvSpPr>
        <p:spPr/>
        <p:txBody>
          <a:bodyPr/>
          <a:lstStyle/>
          <a:p>
            <a:pPr marL="514350" indent="-514350">
              <a:buFont typeface="+mj-lt"/>
              <a:buAutoNum type="arabicPeriod"/>
            </a:pPr>
            <a:r>
              <a:rPr lang="en-US" dirty="0"/>
              <a:t>CLEAR(x)[block x has nothing on it]</a:t>
            </a:r>
            <a:r>
              <a:rPr lang="en-US" dirty="0">
                <a:sym typeface="Wingdings" pitchFamily="2" charset="2"/>
              </a:rPr>
              <a:t>ON(</a:t>
            </a:r>
            <a:r>
              <a:rPr lang="en-US" dirty="0" err="1">
                <a:sym typeface="Wingdings" pitchFamily="2" charset="2"/>
              </a:rPr>
              <a:t>x,Table</a:t>
            </a:r>
            <a:r>
              <a:rPr lang="en-US" dirty="0">
                <a:sym typeface="Wingdings" pitchFamily="2" charset="2"/>
              </a:rPr>
              <a:t>)[pick up x and put it on table]</a:t>
            </a:r>
          </a:p>
          <a:p>
            <a:pPr marL="514350" indent="-514350">
              <a:buFont typeface="+mj-lt"/>
              <a:buAutoNum type="arabicPeriod"/>
            </a:pPr>
            <a:r>
              <a:rPr lang="en-US" dirty="0"/>
              <a:t>CLEAR(x)  and CLEAR(y)</a:t>
            </a:r>
            <a:r>
              <a:rPr lang="en-US" dirty="0">
                <a:sym typeface="Wingdings" pitchFamily="2" charset="2"/>
              </a:rPr>
              <a:t>ON(</a:t>
            </a:r>
            <a:r>
              <a:rPr lang="en-US" dirty="0" err="1">
                <a:sym typeface="Wingdings" pitchFamily="2" charset="2"/>
              </a:rPr>
              <a:t>x,y</a:t>
            </a:r>
            <a:r>
              <a:rPr lang="en-US" dirty="0">
                <a:sym typeface="Wingdings" pitchFamily="2" charset="2"/>
              </a:rPr>
              <a:t>)[put x on y]</a:t>
            </a:r>
            <a:endParaRPr 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Can a solution steps be ignored or undone</a:t>
            </a:r>
          </a:p>
        </p:txBody>
      </p:sp>
      <p:sp>
        <p:nvSpPr>
          <p:cNvPr id="3" name="Content Placeholder 2"/>
          <p:cNvSpPr>
            <a:spLocks noGrp="1"/>
          </p:cNvSpPr>
          <p:nvPr>
            <p:ph idx="1"/>
          </p:nvPr>
        </p:nvSpPr>
        <p:spPr/>
        <p:txBody>
          <a:bodyPr/>
          <a:lstStyle/>
          <a:p>
            <a:r>
              <a:rPr lang="en-US" dirty="0"/>
              <a:t>Ignorable(theorem proving)</a:t>
            </a:r>
          </a:p>
          <a:p>
            <a:r>
              <a:rPr lang="en-US" dirty="0"/>
              <a:t>Recoverable(8 puzzle)</a:t>
            </a:r>
          </a:p>
          <a:p>
            <a:r>
              <a:rPr lang="en-US" dirty="0"/>
              <a:t>Irrecoverable(chess)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Introductory Problem: Tic-</a:t>
            </a:r>
            <a:r>
              <a:rPr lang="en-GB" dirty="0" err="1"/>
              <a:t>Tac</a:t>
            </a:r>
            <a:r>
              <a:rPr lang="en-GB" dirty="0"/>
              <a:t>-Toe</a:t>
            </a:r>
            <a:endParaRPr lang="en-US" dirty="0"/>
          </a:p>
        </p:txBody>
      </p:sp>
      <p:sp>
        <p:nvSpPr>
          <p:cNvPr id="3" name="Content Placeholder 2"/>
          <p:cNvSpPr>
            <a:spLocks noGrp="1"/>
          </p:cNvSpPr>
          <p:nvPr>
            <p:ph idx="1"/>
          </p:nvPr>
        </p:nvSpPr>
        <p:spPr/>
        <p:txBody>
          <a:bodyPr>
            <a:normAutofit fontScale="92500" lnSpcReduction="10000"/>
          </a:bodyPr>
          <a:lstStyle/>
          <a:p>
            <a:pPr marL="457200" indent="-457200">
              <a:spcBef>
                <a:spcPct val="0"/>
              </a:spcBef>
              <a:buClr>
                <a:schemeClr val="tx1"/>
              </a:buClr>
              <a:buSzPct val="120000"/>
              <a:buNone/>
            </a:pPr>
            <a:r>
              <a:rPr lang="en-GB" dirty="0">
                <a:solidFill>
                  <a:srgbClr val="6600FF"/>
                </a:solidFill>
              </a:rPr>
              <a:t>Program 1:</a:t>
            </a:r>
          </a:p>
          <a:p>
            <a:pPr marL="457200" indent="-457200">
              <a:spcBef>
                <a:spcPct val="0"/>
              </a:spcBef>
              <a:buClr>
                <a:schemeClr val="tx1"/>
              </a:buClr>
              <a:buSzPct val="120000"/>
              <a:buNone/>
            </a:pPr>
            <a:endParaRPr lang="en-GB" sz="2800" dirty="0">
              <a:solidFill>
                <a:srgbClr val="6600FF"/>
              </a:solidFill>
            </a:endParaRPr>
          </a:p>
          <a:p>
            <a:pPr marL="457200" indent="-457200">
              <a:spcBef>
                <a:spcPct val="0"/>
              </a:spcBef>
              <a:buClr>
                <a:schemeClr val="tx1"/>
              </a:buClr>
              <a:buSzPct val="120000"/>
              <a:buNone/>
            </a:pPr>
            <a:r>
              <a:rPr lang="en-GB" dirty="0"/>
              <a:t>1.	View the vector as a ternary number. Convert it to a </a:t>
            </a:r>
          </a:p>
          <a:p>
            <a:pPr marL="457200" indent="-457200">
              <a:buClr>
                <a:schemeClr val="tx1"/>
              </a:buClr>
              <a:buSzPct val="120000"/>
              <a:buNone/>
            </a:pPr>
            <a:r>
              <a:rPr lang="en-GB" dirty="0"/>
              <a:t>	decimal number.</a:t>
            </a:r>
          </a:p>
          <a:p>
            <a:pPr marL="457200" indent="-457200">
              <a:spcBef>
                <a:spcPct val="0"/>
              </a:spcBef>
              <a:buClr>
                <a:schemeClr val="tx1"/>
              </a:buClr>
              <a:buSzPct val="120000"/>
              <a:buNone/>
            </a:pPr>
            <a:endParaRPr lang="en-GB" sz="2800" dirty="0"/>
          </a:p>
          <a:p>
            <a:pPr marL="457200" indent="-457200">
              <a:spcBef>
                <a:spcPct val="0"/>
              </a:spcBef>
              <a:buClr>
                <a:schemeClr val="tx1"/>
              </a:buClr>
              <a:buSzPct val="120000"/>
              <a:buNone/>
            </a:pPr>
            <a:r>
              <a:rPr lang="en-GB" dirty="0"/>
              <a:t>2.	Use the computed number as an index into </a:t>
            </a:r>
          </a:p>
          <a:p>
            <a:pPr marL="457200" indent="-457200">
              <a:buClr>
                <a:schemeClr val="tx1"/>
              </a:buClr>
              <a:buSzPct val="120000"/>
              <a:buNone/>
            </a:pPr>
            <a:r>
              <a:rPr lang="en-GB" dirty="0"/>
              <a:t>	Move-Table and access the vector stored there.</a:t>
            </a:r>
          </a:p>
          <a:p>
            <a:pPr marL="457200" indent="-457200">
              <a:spcBef>
                <a:spcPct val="0"/>
              </a:spcBef>
              <a:buClr>
                <a:schemeClr val="tx1"/>
              </a:buClr>
              <a:buSzPct val="120000"/>
              <a:buNone/>
            </a:pPr>
            <a:endParaRPr lang="en-GB" sz="2800" dirty="0"/>
          </a:p>
          <a:p>
            <a:pPr marL="457200" indent="-457200">
              <a:spcBef>
                <a:spcPct val="0"/>
              </a:spcBef>
              <a:buClr>
                <a:schemeClr val="tx1"/>
              </a:buClr>
              <a:buSzPct val="120000"/>
              <a:buNone/>
            </a:pPr>
            <a:r>
              <a:rPr lang="en-GB" dirty="0"/>
              <a:t>3.	Set the new board to that vector.</a:t>
            </a:r>
          </a:p>
          <a:p>
            <a:pPr marL="457200" indent="-457200">
              <a:spcBef>
                <a:spcPct val="0"/>
              </a:spcBef>
              <a:buClr>
                <a:schemeClr val="tx1"/>
              </a:buClr>
              <a:buSzPct val="120000"/>
              <a:buNone/>
            </a:pPr>
            <a:endParaRPr lang="en-GB" dirty="0"/>
          </a:p>
          <a:p>
            <a:pPr marL="457200" indent="-457200">
              <a:spcBef>
                <a:spcPct val="0"/>
              </a:spcBef>
              <a:buClr>
                <a:schemeClr val="tx1"/>
              </a:buClr>
              <a:buSzPct val="120000"/>
              <a:buNone/>
            </a:pPr>
            <a:endParaRPr lang="en-GB" dirty="0"/>
          </a:p>
          <a:p>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 puzzle</a:t>
            </a:r>
          </a:p>
        </p:txBody>
      </p:sp>
      <p:sp>
        <p:nvSpPr>
          <p:cNvPr id="3" name="Text Placeholder 2"/>
          <p:cNvSpPr>
            <a:spLocks noGrp="1"/>
          </p:cNvSpPr>
          <p:nvPr>
            <p:ph type="body" idx="1"/>
          </p:nvPr>
        </p:nvSpPr>
        <p:spPr/>
        <p:txBody>
          <a:bodyPr/>
          <a:lstStyle/>
          <a:p>
            <a:r>
              <a:rPr lang="en-US" dirty="0"/>
              <a:t>Start state</a:t>
            </a:r>
          </a:p>
        </p:txBody>
      </p:sp>
      <p:graphicFrame>
        <p:nvGraphicFramePr>
          <p:cNvPr id="7" name="Content Placeholder 6"/>
          <p:cNvGraphicFramePr>
            <a:graphicFrameLocks noGrp="1"/>
          </p:cNvGraphicFramePr>
          <p:nvPr>
            <p:ph sz="half" idx="2"/>
          </p:nvPr>
        </p:nvGraphicFramePr>
        <p:xfrm>
          <a:off x="457201" y="2174875"/>
          <a:ext cx="1752600" cy="1112520"/>
        </p:xfrm>
        <a:graphic>
          <a:graphicData uri="http://schemas.openxmlformats.org/drawingml/2006/table">
            <a:tbl>
              <a:tblPr firstRow="1" bandRow="1">
                <a:tableStyleId>{5C22544A-7EE6-4342-B048-85BDC9FD1C3A}</a:tableStyleId>
              </a:tblPr>
              <a:tblGrid>
                <a:gridCol w="584200">
                  <a:extLst>
                    <a:ext uri="{9D8B030D-6E8A-4147-A177-3AD203B41FA5}">
                      <a16:colId xmlns:a16="http://schemas.microsoft.com/office/drawing/2014/main" val="20000"/>
                    </a:ext>
                  </a:extLst>
                </a:gridCol>
                <a:gridCol w="584200">
                  <a:extLst>
                    <a:ext uri="{9D8B030D-6E8A-4147-A177-3AD203B41FA5}">
                      <a16:colId xmlns:a16="http://schemas.microsoft.com/office/drawing/2014/main" val="20001"/>
                    </a:ext>
                  </a:extLst>
                </a:gridCol>
                <a:gridCol w="584200">
                  <a:extLst>
                    <a:ext uri="{9D8B030D-6E8A-4147-A177-3AD203B41FA5}">
                      <a16:colId xmlns:a16="http://schemas.microsoft.com/office/drawing/2014/main" val="20002"/>
                    </a:ext>
                  </a:extLst>
                </a:gridCol>
              </a:tblGrid>
              <a:tr h="370840">
                <a:tc>
                  <a:txBody>
                    <a:bodyPr/>
                    <a:lstStyle/>
                    <a:p>
                      <a:r>
                        <a:rPr lang="en-US" b="1" dirty="0">
                          <a:solidFill>
                            <a:schemeClr val="tx1"/>
                          </a:solidFill>
                        </a:rPr>
                        <a:t>2</a:t>
                      </a:r>
                    </a:p>
                  </a:txBody>
                  <a:tcPr>
                    <a:solidFill>
                      <a:schemeClr val="accent1">
                        <a:lumMod val="20000"/>
                        <a:lumOff val="80000"/>
                      </a:schemeClr>
                    </a:solidFill>
                  </a:tcPr>
                </a:tc>
                <a:tc>
                  <a:txBody>
                    <a:bodyPr/>
                    <a:lstStyle/>
                    <a:p>
                      <a:r>
                        <a:rPr lang="en-US" b="1" dirty="0">
                          <a:solidFill>
                            <a:schemeClr val="tx1"/>
                          </a:solidFill>
                        </a:rPr>
                        <a:t>8</a:t>
                      </a:r>
                    </a:p>
                  </a:txBody>
                  <a:tcPr>
                    <a:solidFill>
                      <a:schemeClr val="accent1">
                        <a:lumMod val="20000"/>
                        <a:lumOff val="80000"/>
                      </a:schemeClr>
                    </a:solidFill>
                  </a:tcPr>
                </a:tc>
                <a:tc>
                  <a:txBody>
                    <a:bodyPr/>
                    <a:lstStyle/>
                    <a:p>
                      <a:r>
                        <a:rPr lang="en-US" b="1" dirty="0">
                          <a:solidFill>
                            <a:schemeClr val="tx1"/>
                          </a:solidFill>
                        </a:rPr>
                        <a:t>3</a:t>
                      </a:r>
                    </a:p>
                  </a:txBody>
                  <a:tcPr>
                    <a:solidFill>
                      <a:schemeClr val="accent1">
                        <a:lumMod val="20000"/>
                        <a:lumOff val="80000"/>
                      </a:schemeClr>
                    </a:solidFill>
                  </a:tcPr>
                </a:tc>
                <a:extLst>
                  <a:ext uri="{0D108BD9-81ED-4DB2-BD59-A6C34878D82A}">
                    <a16:rowId xmlns:a16="http://schemas.microsoft.com/office/drawing/2014/main" val="10000"/>
                  </a:ext>
                </a:extLst>
              </a:tr>
              <a:tr h="370840">
                <a:tc>
                  <a:txBody>
                    <a:bodyPr/>
                    <a:lstStyle/>
                    <a:p>
                      <a:r>
                        <a:rPr lang="en-US" b="1" dirty="0">
                          <a:solidFill>
                            <a:schemeClr val="tx1"/>
                          </a:solidFill>
                        </a:rPr>
                        <a:t>1</a:t>
                      </a:r>
                    </a:p>
                  </a:txBody>
                  <a:tcPr>
                    <a:solidFill>
                      <a:schemeClr val="accent1">
                        <a:lumMod val="20000"/>
                        <a:lumOff val="80000"/>
                      </a:schemeClr>
                    </a:solidFill>
                  </a:tcPr>
                </a:tc>
                <a:tc>
                  <a:txBody>
                    <a:bodyPr/>
                    <a:lstStyle/>
                    <a:p>
                      <a:r>
                        <a:rPr lang="en-US" b="1" dirty="0">
                          <a:solidFill>
                            <a:schemeClr val="tx1"/>
                          </a:solidFill>
                        </a:rPr>
                        <a:t>6</a:t>
                      </a:r>
                    </a:p>
                  </a:txBody>
                  <a:tcPr>
                    <a:solidFill>
                      <a:schemeClr val="accent1">
                        <a:lumMod val="20000"/>
                        <a:lumOff val="80000"/>
                      </a:schemeClr>
                    </a:solidFill>
                  </a:tcPr>
                </a:tc>
                <a:tc>
                  <a:txBody>
                    <a:bodyPr/>
                    <a:lstStyle/>
                    <a:p>
                      <a:r>
                        <a:rPr lang="en-US" b="1" dirty="0">
                          <a:solidFill>
                            <a:schemeClr val="tx1"/>
                          </a:solidFill>
                        </a:rPr>
                        <a:t>4</a:t>
                      </a:r>
                    </a:p>
                  </a:txBody>
                  <a:tcPr>
                    <a:solidFill>
                      <a:schemeClr val="accent1">
                        <a:lumMod val="20000"/>
                        <a:lumOff val="80000"/>
                      </a:schemeClr>
                    </a:solidFill>
                  </a:tcPr>
                </a:tc>
                <a:extLst>
                  <a:ext uri="{0D108BD9-81ED-4DB2-BD59-A6C34878D82A}">
                    <a16:rowId xmlns:a16="http://schemas.microsoft.com/office/drawing/2014/main" val="10001"/>
                  </a:ext>
                </a:extLst>
              </a:tr>
              <a:tr h="370840">
                <a:tc>
                  <a:txBody>
                    <a:bodyPr/>
                    <a:lstStyle/>
                    <a:p>
                      <a:r>
                        <a:rPr lang="en-US" b="1" dirty="0">
                          <a:solidFill>
                            <a:schemeClr val="tx1"/>
                          </a:solidFill>
                        </a:rPr>
                        <a:t>7</a:t>
                      </a:r>
                    </a:p>
                  </a:txBody>
                  <a:tcPr>
                    <a:solidFill>
                      <a:schemeClr val="accent1">
                        <a:lumMod val="20000"/>
                        <a:lumOff val="80000"/>
                      </a:schemeClr>
                    </a:solidFill>
                  </a:tcPr>
                </a:tc>
                <a:tc>
                  <a:txBody>
                    <a:bodyPr/>
                    <a:lstStyle/>
                    <a:p>
                      <a:endParaRPr lang="en-US" b="1" dirty="0">
                        <a:solidFill>
                          <a:schemeClr val="tx1"/>
                        </a:solidFill>
                      </a:endParaRPr>
                    </a:p>
                  </a:txBody>
                  <a:tcPr>
                    <a:solidFill>
                      <a:schemeClr val="accent1">
                        <a:lumMod val="20000"/>
                        <a:lumOff val="80000"/>
                      </a:schemeClr>
                    </a:solidFill>
                  </a:tcPr>
                </a:tc>
                <a:tc>
                  <a:txBody>
                    <a:bodyPr/>
                    <a:lstStyle/>
                    <a:p>
                      <a:r>
                        <a:rPr lang="en-US" b="1" dirty="0">
                          <a:solidFill>
                            <a:schemeClr val="tx1"/>
                          </a:solidFill>
                        </a:rPr>
                        <a:t>5</a:t>
                      </a:r>
                    </a:p>
                  </a:txBody>
                  <a:tcPr>
                    <a:solidFill>
                      <a:schemeClr val="accent1">
                        <a:lumMod val="20000"/>
                        <a:lumOff val="80000"/>
                      </a:schemeClr>
                    </a:solidFill>
                  </a:tcPr>
                </a:tc>
                <a:extLst>
                  <a:ext uri="{0D108BD9-81ED-4DB2-BD59-A6C34878D82A}">
                    <a16:rowId xmlns:a16="http://schemas.microsoft.com/office/drawing/2014/main" val="10002"/>
                  </a:ext>
                </a:extLst>
              </a:tr>
            </a:tbl>
          </a:graphicData>
        </a:graphic>
      </p:graphicFrame>
      <p:sp>
        <p:nvSpPr>
          <p:cNvPr id="5" name="Text Placeholder 4"/>
          <p:cNvSpPr>
            <a:spLocks noGrp="1"/>
          </p:cNvSpPr>
          <p:nvPr>
            <p:ph type="body" sz="quarter" idx="3"/>
          </p:nvPr>
        </p:nvSpPr>
        <p:spPr/>
        <p:txBody>
          <a:bodyPr/>
          <a:lstStyle/>
          <a:p>
            <a:r>
              <a:rPr lang="en-US" dirty="0"/>
              <a:t>Goal state</a:t>
            </a:r>
          </a:p>
        </p:txBody>
      </p:sp>
      <p:graphicFrame>
        <p:nvGraphicFramePr>
          <p:cNvPr id="8" name="Content Placeholder 7"/>
          <p:cNvGraphicFramePr>
            <a:graphicFrameLocks noGrp="1"/>
          </p:cNvGraphicFramePr>
          <p:nvPr>
            <p:ph sz="quarter" idx="4"/>
          </p:nvPr>
        </p:nvGraphicFramePr>
        <p:xfrm>
          <a:off x="4645025" y="2174875"/>
          <a:ext cx="1755774" cy="1112520"/>
        </p:xfrm>
        <a:graphic>
          <a:graphicData uri="http://schemas.openxmlformats.org/drawingml/2006/table">
            <a:tbl>
              <a:tblPr firstRow="1" bandRow="1">
                <a:tableStyleId>{5C22544A-7EE6-4342-B048-85BDC9FD1C3A}</a:tableStyleId>
              </a:tblPr>
              <a:tblGrid>
                <a:gridCol w="585258">
                  <a:extLst>
                    <a:ext uri="{9D8B030D-6E8A-4147-A177-3AD203B41FA5}">
                      <a16:colId xmlns:a16="http://schemas.microsoft.com/office/drawing/2014/main" val="20000"/>
                    </a:ext>
                  </a:extLst>
                </a:gridCol>
                <a:gridCol w="585258">
                  <a:extLst>
                    <a:ext uri="{9D8B030D-6E8A-4147-A177-3AD203B41FA5}">
                      <a16:colId xmlns:a16="http://schemas.microsoft.com/office/drawing/2014/main" val="20001"/>
                    </a:ext>
                  </a:extLst>
                </a:gridCol>
                <a:gridCol w="585258">
                  <a:extLst>
                    <a:ext uri="{9D8B030D-6E8A-4147-A177-3AD203B41FA5}">
                      <a16:colId xmlns:a16="http://schemas.microsoft.com/office/drawing/2014/main" val="20002"/>
                    </a:ext>
                  </a:extLst>
                </a:gridCol>
              </a:tblGrid>
              <a:tr h="370840">
                <a:tc>
                  <a:txBody>
                    <a:bodyPr/>
                    <a:lstStyle/>
                    <a:p>
                      <a:r>
                        <a:rPr lang="en-US" b="1" dirty="0">
                          <a:solidFill>
                            <a:schemeClr val="tx1"/>
                          </a:solidFill>
                        </a:rPr>
                        <a:t>1</a:t>
                      </a:r>
                    </a:p>
                  </a:txBody>
                  <a:tcPr>
                    <a:solidFill>
                      <a:schemeClr val="accent1">
                        <a:lumMod val="20000"/>
                        <a:lumOff val="80000"/>
                      </a:schemeClr>
                    </a:solidFill>
                  </a:tcPr>
                </a:tc>
                <a:tc>
                  <a:txBody>
                    <a:bodyPr/>
                    <a:lstStyle/>
                    <a:p>
                      <a:r>
                        <a:rPr lang="en-US" b="1" dirty="0">
                          <a:solidFill>
                            <a:schemeClr val="tx1"/>
                          </a:solidFill>
                        </a:rPr>
                        <a:t>2</a:t>
                      </a:r>
                    </a:p>
                  </a:txBody>
                  <a:tcPr>
                    <a:solidFill>
                      <a:schemeClr val="accent1">
                        <a:lumMod val="20000"/>
                        <a:lumOff val="80000"/>
                      </a:schemeClr>
                    </a:solidFill>
                  </a:tcPr>
                </a:tc>
                <a:tc>
                  <a:txBody>
                    <a:bodyPr/>
                    <a:lstStyle/>
                    <a:p>
                      <a:r>
                        <a:rPr lang="en-US" b="1" dirty="0">
                          <a:solidFill>
                            <a:schemeClr val="tx1"/>
                          </a:solidFill>
                        </a:rPr>
                        <a:t>3</a:t>
                      </a:r>
                    </a:p>
                  </a:txBody>
                  <a:tcPr>
                    <a:solidFill>
                      <a:schemeClr val="accent1">
                        <a:lumMod val="20000"/>
                        <a:lumOff val="80000"/>
                      </a:schemeClr>
                    </a:solidFill>
                  </a:tcPr>
                </a:tc>
                <a:extLst>
                  <a:ext uri="{0D108BD9-81ED-4DB2-BD59-A6C34878D82A}">
                    <a16:rowId xmlns:a16="http://schemas.microsoft.com/office/drawing/2014/main" val="10000"/>
                  </a:ext>
                </a:extLst>
              </a:tr>
              <a:tr h="370840">
                <a:tc>
                  <a:txBody>
                    <a:bodyPr/>
                    <a:lstStyle/>
                    <a:p>
                      <a:r>
                        <a:rPr lang="en-US" b="1" dirty="0">
                          <a:solidFill>
                            <a:schemeClr val="tx1"/>
                          </a:solidFill>
                        </a:rPr>
                        <a:t>8</a:t>
                      </a:r>
                    </a:p>
                  </a:txBody>
                  <a:tcPr>
                    <a:solidFill>
                      <a:schemeClr val="accent1">
                        <a:lumMod val="20000"/>
                        <a:lumOff val="80000"/>
                      </a:schemeClr>
                    </a:solidFill>
                  </a:tcPr>
                </a:tc>
                <a:tc>
                  <a:txBody>
                    <a:bodyPr/>
                    <a:lstStyle/>
                    <a:p>
                      <a:endParaRPr lang="en-US" b="1" dirty="0">
                        <a:solidFill>
                          <a:schemeClr val="tx1"/>
                        </a:solidFill>
                      </a:endParaRPr>
                    </a:p>
                  </a:txBody>
                  <a:tcPr>
                    <a:solidFill>
                      <a:schemeClr val="accent1">
                        <a:lumMod val="20000"/>
                        <a:lumOff val="80000"/>
                      </a:schemeClr>
                    </a:solidFill>
                  </a:tcPr>
                </a:tc>
                <a:tc>
                  <a:txBody>
                    <a:bodyPr/>
                    <a:lstStyle/>
                    <a:p>
                      <a:r>
                        <a:rPr lang="en-US" b="1" dirty="0">
                          <a:solidFill>
                            <a:schemeClr val="tx1"/>
                          </a:solidFill>
                        </a:rPr>
                        <a:t>4</a:t>
                      </a:r>
                    </a:p>
                  </a:txBody>
                  <a:tcPr>
                    <a:solidFill>
                      <a:schemeClr val="accent1">
                        <a:lumMod val="20000"/>
                        <a:lumOff val="80000"/>
                      </a:schemeClr>
                    </a:solidFill>
                  </a:tcPr>
                </a:tc>
                <a:extLst>
                  <a:ext uri="{0D108BD9-81ED-4DB2-BD59-A6C34878D82A}">
                    <a16:rowId xmlns:a16="http://schemas.microsoft.com/office/drawing/2014/main" val="10001"/>
                  </a:ext>
                </a:extLst>
              </a:tr>
              <a:tr h="370840">
                <a:tc>
                  <a:txBody>
                    <a:bodyPr/>
                    <a:lstStyle/>
                    <a:p>
                      <a:r>
                        <a:rPr lang="en-US" b="1" dirty="0">
                          <a:solidFill>
                            <a:schemeClr val="tx1"/>
                          </a:solidFill>
                        </a:rPr>
                        <a:t>7</a:t>
                      </a:r>
                    </a:p>
                  </a:txBody>
                  <a:tcPr>
                    <a:solidFill>
                      <a:schemeClr val="accent1">
                        <a:lumMod val="20000"/>
                        <a:lumOff val="80000"/>
                      </a:schemeClr>
                    </a:solidFill>
                  </a:tcPr>
                </a:tc>
                <a:tc>
                  <a:txBody>
                    <a:bodyPr/>
                    <a:lstStyle/>
                    <a:p>
                      <a:r>
                        <a:rPr lang="en-US" b="1" dirty="0">
                          <a:solidFill>
                            <a:schemeClr val="tx1"/>
                          </a:solidFill>
                        </a:rPr>
                        <a:t>6</a:t>
                      </a:r>
                    </a:p>
                  </a:txBody>
                  <a:tcPr>
                    <a:solidFill>
                      <a:schemeClr val="accent1">
                        <a:lumMod val="20000"/>
                        <a:lumOff val="80000"/>
                      </a:schemeClr>
                    </a:solidFill>
                  </a:tcPr>
                </a:tc>
                <a:tc>
                  <a:txBody>
                    <a:bodyPr/>
                    <a:lstStyle/>
                    <a:p>
                      <a:r>
                        <a:rPr lang="en-US" b="1" dirty="0">
                          <a:solidFill>
                            <a:schemeClr val="tx1"/>
                          </a:solidFill>
                        </a:rPr>
                        <a:t>5</a:t>
                      </a:r>
                    </a:p>
                  </a:txBody>
                  <a:tcPr>
                    <a:solidFill>
                      <a:schemeClr val="accent1">
                        <a:lumMod val="20000"/>
                        <a:lumOff val="80000"/>
                      </a:schemeClr>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the problem universe predictable</a:t>
            </a:r>
          </a:p>
        </p:txBody>
      </p:sp>
      <p:sp>
        <p:nvSpPr>
          <p:cNvPr id="3" name="Content Placeholder 2"/>
          <p:cNvSpPr>
            <a:spLocks noGrp="1"/>
          </p:cNvSpPr>
          <p:nvPr>
            <p:ph idx="1"/>
          </p:nvPr>
        </p:nvSpPr>
        <p:spPr/>
        <p:txBody>
          <a:bodyPr/>
          <a:lstStyle/>
          <a:p>
            <a:r>
              <a:rPr lang="en-US" dirty="0"/>
              <a:t>Certain outcome(8 puzzle)</a:t>
            </a:r>
            <a:r>
              <a:rPr lang="en-US" dirty="0">
                <a:sym typeface="Wingdings" pitchFamily="2" charset="2"/>
              </a:rPr>
              <a:t> predicted perfectly, no need of feedback</a:t>
            </a:r>
          </a:p>
          <a:p>
            <a:r>
              <a:rPr lang="en-US" dirty="0">
                <a:sym typeface="Wingdings" pitchFamily="2" charset="2"/>
              </a:rPr>
              <a:t>Uncertain outcome(bridge) good probability to lead to solution, plan revision, need feedback</a:t>
            </a:r>
            <a:endParaRPr 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Is a Good solution Absolute or Relative?</a:t>
            </a:r>
            <a:br>
              <a:rPr lang="en-US" dirty="0"/>
            </a:br>
            <a:endParaRPr lang="en-US" dirty="0"/>
          </a:p>
        </p:txBody>
      </p:sp>
      <p:sp>
        <p:nvSpPr>
          <p:cNvPr id="3" name="Content Placeholder 2"/>
          <p:cNvSpPr>
            <a:spLocks noGrp="1"/>
          </p:cNvSpPr>
          <p:nvPr>
            <p:ph idx="1"/>
          </p:nvPr>
        </p:nvSpPr>
        <p:spPr/>
        <p:txBody>
          <a:bodyPr>
            <a:normAutofit fontScale="92500" lnSpcReduction="10000"/>
          </a:bodyPr>
          <a:lstStyle/>
          <a:p>
            <a:pPr marL="514350" indent="-514350">
              <a:buNone/>
            </a:pPr>
            <a:r>
              <a:rPr lang="en-US" dirty="0"/>
              <a:t>FACTS</a:t>
            </a:r>
          </a:p>
          <a:p>
            <a:pPr marL="514350" indent="-514350">
              <a:buFont typeface="+mj-lt"/>
              <a:buAutoNum type="arabicPeriod"/>
            </a:pPr>
            <a:r>
              <a:rPr lang="en-US" dirty="0"/>
              <a:t>Marcus was a man</a:t>
            </a:r>
          </a:p>
          <a:p>
            <a:pPr marL="514350" indent="-514350">
              <a:buFont typeface="+mj-lt"/>
              <a:buAutoNum type="arabicPeriod"/>
            </a:pPr>
            <a:r>
              <a:rPr lang="en-US" dirty="0"/>
              <a:t>Marcus was Pompeian</a:t>
            </a:r>
          </a:p>
          <a:p>
            <a:pPr marL="514350" indent="-514350">
              <a:buFont typeface="+mj-lt"/>
              <a:buAutoNum type="arabicPeriod"/>
            </a:pPr>
            <a:r>
              <a:rPr lang="en-US" dirty="0"/>
              <a:t>Marcus was born in 40 A.D</a:t>
            </a:r>
          </a:p>
          <a:p>
            <a:pPr marL="514350" indent="-514350">
              <a:buFont typeface="+mj-lt"/>
              <a:buAutoNum type="arabicPeriod"/>
            </a:pPr>
            <a:r>
              <a:rPr lang="en-US" dirty="0"/>
              <a:t>All men are mortal</a:t>
            </a:r>
          </a:p>
          <a:p>
            <a:pPr marL="514350" indent="-514350">
              <a:buFont typeface="+mj-lt"/>
              <a:buAutoNum type="arabicPeriod"/>
            </a:pPr>
            <a:r>
              <a:rPr lang="en-US" dirty="0"/>
              <a:t>All Pompeian died when volcano erupted in 79 A.D</a:t>
            </a:r>
          </a:p>
          <a:p>
            <a:pPr marL="514350" indent="-514350">
              <a:buFont typeface="+mj-lt"/>
              <a:buAutoNum type="arabicPeriod"/>
            </a:pPr>
            <a:r>
              <a:rPr lang="en-US" dirty="0"/>
              <a:t>No mortal lives longer than 150 years</a:t>
            </a:r>
          </a:p>
          <a:p>
            <a:pPr marL="514350" indent="-514350">
              <a:buFont typeface="+mj-lt"/>
              <a:buAutoNum type="arabicPeriod"/>
            </a:pPr>
            <a:r>
              <a:rPr lang="en-US" dirty="0"/>
              <a:t>It is now 1991 A.D</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839200" cy="1143000"/>
          </a:xfrm>
        </p:spPr>
        <p:txBody>
          <a:bodyPr>
            <a:normAutofit fontScale="90000"/>
          </a:bodyPr>
          <a:lstStyle/>
          <a:p>
            <a:br>
              <a:rPr lang="en-US" sz="2200" dirty="0"/>
            </a:br>
            <a:br>
              <a:rPr lang="en-US" sz="2200" dirty="0"/>
            </a:br>
            <a:r>
              <a:rPr lang="en-US" sz="2000" dirty="0"/>
              <a:t>Answer the </a:t>
            </a:r>
            <a:r>
              <a:rPr lang="en-US" sz="2000" dirty="0" err="1"/>
              <a:t>Question”Is</a:t>
            </a:r>
            <a:r>
              <a:rPr lang="en-US" sz="2000" dirty="0"/>
              <a:t> Marcus alive?”</a:t>
            </a:r>
            <a:br>
              <a:rPr lang="en-US" sz="2000" dirty="0"/>
            </a:br>
            <a:r>
              <a:rPr lang="en-US" sz="2000" dirty="0"/>
              <a:t>Answer this question by representing facts in predicate logic and use inference methods</a:t>
            </a:r>
            <a:br>
              <a:rPr lang="en-US" dirty="0"/>
            </a:br>
            <a:endParaRPr lang="en-US" dirty="0"/>
          </a:p>
        </p:txBody>
      </p:sp>
      <p:graphicFrame>
        <p:nvGraphicFramePr>
          <p:cNvPr id="4" name="Content Placeholder 3"/>
          <p:cNvGraphicFramePr>
            <a:graphicFrameLocks noGrp="1"/>
          </p:cNvGraphicFramePr>
          <p:nvPr>
            <p:ph idx="1"/>
          </p:nvPr>
        </p:nvGraphicFramePr>
        <p:xfrm>
          <a:off x="457200" y="1600200"/>
          <a:ext cx="5943600" cy="458216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tblGrid>
              <a:tr h="370840">
                <a:tc>
                  <a:txBody>
                    <a:bodyPr/>
                    <a:lstStyle/>
                    <a:p>
                      <a:r>
                        <a:rPr lang="en-US" b="1" dirty="0">
                          <a:solidFill>
                            <a:schemeClr val="tx1"/>
                          </a:solidFill>
                        </a:rPr>
                        <a:t>1</a:t>
                      </a:r>
                    </a:p>
                  </a:txBody>
                  <a:tcPr>
                    <a:solidFill>
                      <a:schemeClr val="accent1">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Marcus was a man</a:t>
                      </a:r>
                    </a:p>
                    <a:p>
                      <a:endParaRPr lang="en-US" b="1" dirty="0">
                        <a:solidFill>
                          <a:schemeClr val="tx1"/>
                        </a:solidFill>
                      </a:endParaRPr>
                    </a:p>
                  </a:txBody>
                  <a:tcPr>
                    <a:solidFill>
                      <a:schemeClr val="accent1">
                        <a:lumMod val="20000"/>
                        <a:lumOff val="80000"/>
                      </a:schemeClr>
                    </a:solidFill>
                  </a:tcPr>
                </a:tc>
                <a:tc>
                  <a:txBody>
                    <a:bodyPr/>
                    <a:lstStyle/>
                    <a:p>
                      <a:r>
                        <a:rPr lang="en-US" b="1" dirty="0">
                          <a:solidFill>
                            <a:schemeClr val="tx1"/>
                          </a:solidFill>
                        </a:rPr>
                        <a:t>Axiom 1</a:t>
                      </a:r>
                    </a:p>
                  </a:txBody>
                  <a:tcPr>
                    <a:solidFill>
                      <a:schemeClr val="accent1">
                        <a:lumMod val="20000"/>
                        <a:lumOff val="80000"/>
                      </a:schemeClr>
                    </a:solidFill>
                  </a:tcPr>
                </a:tc>
                <a:extLst>
                  <a:ext uri="{0D108BD9-81ED-4DB2-BD59-A6C34878D82A}">
                    <a16:rowId xmlns:a16="http://schemas.microsoft.com/office/drawing/2014/main" val="10000"/>
                  </a:ext>
                </a:extLst>
              </a:tr>
              <a:tr h="370840">
                <a:tc>
                  <a:txBody>
                    <a:bodyPr/>
                    <a:lstStyle/>
                    <a:p>
                      <a:r>
                        <a:rPr lang="en-US" b="1" dirty="0">
                          <a:solidFill>
                            <a:schemeClr val="tx1"/>
                          </a:solidFill>
                        </a:rPr>
                        <a:t>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All men are </a:t>
                      </a:r>
                      <a:r>
                        <a:rPr lang="en-US" b="1" dirty="0" err="1">
                          <a:solidFill>
                            <a:schemeClr val="tx1"/>
                          </a:solidFill>
                        </a:rPr>
                        <a:t>motral</a:t>
                      </a:r>
                      <a:endParaRPr lang="en-US" b="1" dirty="0">
                        <a:solidFill>
                          <a:schemeClr val="tx1"/>
                        </a:solidFill>
                      </a:endParaRPr>
                    </a:p>
                    <a:p>
                      <a:endParaRPr lang="en-US" b="1" dirty="0">
                        <a:solidFill>
                          <a:schemeClr val="tx1"/>
                        </a:solidFill>
                      </a:endParaRPr>
                    </a:p>
                  </a:txBody>
                  <a:tcPr>
                    <a:solidFill>
                      <a:schemeClr val="accent1">
                        <a:lumMod val="20000"/>
                        <a:lumOff val="80000"/>
                      </a:schemeClr>
                    </a:solidFill>
                  </a:tcPr>
                </a:tc>
                <a:tc>
                  <a:txBody>
                    <a:bodyPr/>
                    <a:lstStyle/>
                    <a:p>
                      <a:r>
                        <a:rPr lang="en-US" b="1" dirty="0">
                          <a:solidFill>
                            <a:schemeClr val="tx1"/>
                          </a:solidFill>
                        </a:rPr>
                        <a:t>Axiom 4</a:t>
                      </a:r>
                    </a:p>
                  </a:txBody>
                  <a:tcPr>
                    <a:solidFill>
                      <a:schemeClr val="accent1">
                        <a:lumMod val="20000"/>
                        <a:lumOff val="80000"/>
                      </a:schemeClr>
                    </a:solidFill>
                  </a:tcPr>
                </a:tc>
                <a:extLst>
                  <a:ext uri="{0D108BD9-81ED-4DB2-BD59-A6C34878D82A}">
                    <a16:rowId xmlns:a16="http://schemas.microsoft.com/office/drawing/2014/main" val="10001"/>
                  </a:ext>
                </a:extLst>
              </a:tr>
              <a:tr h="370840">
                <a:tc>
                  <a:txBody>
                    <a:bodyPr/>
                    <a:lstStyle/>
                    <a:p>
                      <a:r>
                        <a:rPr lang="en-US" b="1" dirty="0">
                          <a:solidFill>
                            <a:schemeClr val="tx1"/>
                          </a:solidFill>
                        </a:rPr>
                        <a:t>8</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Marcus is mortal</a:t>
                      </a:r>
                    </a:p>
                    <a:p>
                      <a:endParaRPr lang="en-US" b="1" dirty="0">
                        <a:solidFill>
                          <a:schemeClr val="tx1"/>
                        </a:solidFill>
                      </a:endParaRPr>
                    </a:p>
                  </a:txBody>
                  <a:tcPr/>
                </a:tc>
                <a:tc>
                  <a:txBody>
                    <a:bodyPr/>
                    <a:lstStyle/>
                    <a:p>
                      <a:r>
                        <a:rPr lang="en-US" b="1" dirty="0">
                          <a:solidFill>
                            <a:schemeClr val="tx1"/>
                          </a:solidFill>
                        </a:rPr>
                        <a:t>1,4</a:t>
                      </a:r>
                    </a:p>
                  </a:txBody>
                  <a:tcPr/>
                </a:tc>
                <a:extLst>
                  <a:ext uri="{0D108BD9-81ED-4DB2-BD59-A6C34878D82A}">
                    <a16:rowId xmlns:a16="http://schemas.microsoft.com/office/drawing/2014/main" val="10002"/>
                  </a:ext>
                </a:extLst>
              </a:tr>
              <a:tr h="370840">
                <a:tc>
                  <a:txBody>
                    <a:bodyPr/>
                    <a:lstStyle/>
                    <a:p>
                      <a:r>
                        <a:rPr lang="en-US" b="1" dirty="0">
                          <a:solidFill>
                            <a:schemeClr val="tx1"/>
                          </a:solidFill>
                        </a:rPr>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Marcus was born in 40 A.D</a:t>
                      </a:r>
                    </a:p>
                    <a:p>
                      <a:endParaRPr lang="en-US" b="1" dirty="0">
                        <a:solidFill>
                          <a:schemeClr val="tx1"/>
                        </a:solidFill>
                      </a:endParaRPr>
                    </a:p>
                  </a:txBody>
                  <a:tcPr/>
                </a:tc>
                <a:tc>
                  <a:txBody>
                    <a:bodyPr/>
                    <a:lstStyle/>
                    <a:p>
                      <a:r>
                        <a:rPr lang="en-US" b="1" dirty="0">
                          <a:solidFill>
                            <a:schemeClr val="tx1"/>
                          </a:solidFill>
                        </a:rPr>
                        <a:t>Axiom 3</a:t>
                      </a:r>
                    </a:p>
                  </a:txBody>
                  <a:tcPr/>
                </a:tc>
                <a:extLst>
                  <a:ext uri="{0D108BD9-81ED-4DB2-BD59-A6C34878D82A}">
                    <a16:rowId xmlns:a16="http://schemas.microsoft.com/office/drawing/2014/main" val="10003"/>
                  </a:ext>
                </a:extLst>
              </a:tr>
              <a:tr h="370840">
                <a:tc>
                  <a:txBody>
                    <a:bodyPr/>
                    <a:lstStyle/>
                    <a:p>
                      <a:r>
                        <a:rPr lang="en-US" b="1" dirty="0">
                          <a:solidFill>
                            <a:schemeClr val="tx1"/>
                          </a:solidFill>
                        </a:rPr>
                        <a:t>7</a:t>
                      </a:r>
                    </a:p>
                  </a:txBody>
                  <a:tcPr/>
                </a:tc>
                <a:tc>
                  <a:txBody>
                    <a:bodyPr/>
                    <a:lstStyle/>
                    <a:p>
                      <a:r>
                        <a:rPr lang="en-US" b="1" dirty="0">
                          <a:solidFill>
                            <a:schemeClr val="tx1"/>
                          </a:solidFill>
                        </a:rPr>
                        <a:t>It is now 1991 A.D</a:t>
                      </a:r>
                    </a:p>
                  </a:txBody>
                  <a:tcPr/>
                </a:tc>
                <a:tc>
                  <a:txBody>
                    <a:bodyPr/>
                    <a:lstStyle/>
                    <a:p>
                      <a:r>
                        <a:rPr lang="en-US" b="1" dirty="0">
                          <a:solidFill>
                            <a:schemeClr val="tx1"/>
                          </a:solidFill>
                        </a:rPr>
                        <a:t>Axiom 7</a:t>
                      </a:r>
                    </a:p>
                  </a:txBody>
                  <a:tcPr/>
                </a:tc>
                <a:extLst>
                  <a:ext uri="{0D108BD9-81ED-4DB2-BD59-A6C34878D82A}">
                    <a16:rowId xmlns:a16="http://schemas.microsoft.com/office/drawing/2014/main" val="10004"/>
                  </a:ext>
                </a:extLst>
              </a:tr>
              <a:tr h="370840">
                <a:tc>
                  <a:txBody>
                    <a:bodyPr/>
                    <a:lstStyle/>
                    <a:p>
                      <a:r>
                        <a:rPr lang="en-US" b="1" dirty="0">
                          <a:solidFill>
                            <a:schemeClr val="tx1"/>
                          </a:solidFill>
                        </a:rPr>
                        <a:t>9</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Marcus age is 1951 years</a:t>
                      </a:r>
                    </a:p>
                    <a:p>
                      <a:endParaRPr lang="en-US" b="1" dirty="0">
                        <a:solidFill>
                          <a:schemeClr val="tx1"/>
                        </a:solidFill>
                      </a:endParaRPr>
                    </a:p>
                  </a:txBody>
                  <a:tcPr/>
                </a:tc>
                <a:tc>
                  <a:txBody>
                    <a:bodyPr/>
                    <a:lstStyle/>
                    <a:p>
                      <a:r>
                        <a:rPr lang="en-US" b="1" dirty="0">
                          <a:solidFill>
                            <a:schemeClr val="tx1"/>
                          </a:solidFill>
                        </a:rPr>
                        <a:t>3,7</a:t>
                      </a:r>
                    </a:p>
                  </a:txBody>
                  <a:tcPr/>
                </a:tc>
                <a:extLst>
                  <a:ext uri="{0D108BD9-81ED-4DB2-BD59-A6C34878D82A}">
                    <a16:rowId xmlns:a16="http://schemas.microsoft.com/office/drawing/2014/main" val="10005"/>
                  </a:ext>
                </a:extLst>
              </a:tr>
              <a:tr h="370840">
                <a:tc>
                  <a:txBody>
                    <a:bodyPr/>
                    <a:lstStyle/>
                    <a:p>
                      <a:r>
                        <a:rPr lang="en-US" b="1" dirty="0">
                          <a:solidFill>
                            <a:schemeClr val="tx1"/>
                          </a:solidFill>
                        </a:rPr>
                        <a:t>6</a:t>
                      </a:r>
                    </a:p>
                  </a:txBody>
                  <a:tcPr/>
                </a:tc>
                <a:tc>
                  <a:txBody>
                    <a:bodyPr/>
                    <a:lstStyle/>
                    <a:p>
                      <a:r>
                        <a:rPr lang="en-US" b="1" dirty="0">
                          <a:solidFill>
                            <a:schemeClr val="tx1"/>
                          </a:solidFill>
                        </a:rPr>
                        <a:t>No mortal lives longer than 150 years</a:t>
                      </a:r>
                    </a:p>
                  </a:txBody>
                  <a:tcPr/>
                </a:tc>
                <a:tc>
                  <a:txBody>
                    <a:bodyPr/>
                    <a:lstStyle/>
                    <a:p>
                      <a:r>
                        <a:rPr lang="en-US" b="1" dirty="0">
                          <a:solidFill>
                            <a:schemeClr val="tx1"/>
                          </a:solidFill>
                        </a:rPr>
                        <a:t>Axiom 6</a:t>
                      </a:r>
                    </a:p>
                  </a:txBody>
                  <a:tcPr/>
                </a:tc>
                <a:extLst>
                  <a:ext uri="{0D108BD9-81ED-4DB2-BD59-A6C34878D82A}">
                    <a16:rowId xmlns:a16="http://schemas.microsoft.com/office/drawing/2014/main" val="10006"/>
                  </a:ext>
                </a:extLst>
              </a:tr>
              <a:tr h="370840">
                <a:tc>
                  <a:txBody>
                    <a:bodyPr/>
                    <a:lstStyle/>
                    <a:p>
                      <a:r>
                        <a:rPr lang="en-US" b="1" dirty="0">
                          <a:solidFill>
                            <a:schemeClr val="tx1"/>
                          </a:solidFill>
                        </a:rPr>
                        <a:t>10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Marcus is dead</a:t>
                      </a:r>
                    </a:p>
                    <a:p>
                      <a:endParaRPr lang="en-US" b="1" dirty="0">
                        <a:solidFill>
                          <a:schemeClr val="tx1"/>
                        </a:solidFill>
                      </a:endParaRPr>
                    </a:p>
                  </a:txBody>
                  <a:tcPr/>
                </a:tc>
                <a:tc>
                  <a:txBody>
                    <a:bodyPr/>
                    <a:lstStyle/>
                    <a:p>
                      <a:r>
                        <a:rPr lang="en-US" b="1" dirty="0">
                          <a:solidFill>
                            <a:schemeClr val="tx1"/>
                          </a:solidFill>
                        </a:rPr>
                        <a:t>8,6,9</a:t>
                      </a:r>
                    </a:p>
                  </a:txBody>
                  <a:tcPr/>
                </a:tc>
                <a:extLst>
                  <a:ext uri="{0D108BD9-81ED-4DB2-BD59-A6C34878D82A}">
                    <a16:rowId xmlns:a16="http://schemas.microsoft.com/office/drawing/2014/main" val="10007"/>
                  </a:ext>
                </a:extLst>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graphicFrame>
        <p:nvGraphicFramePr>
          <p:cNvPr id="4" name="Content Placeholder 3"/>
          <p:cNvGraphicFramePr>
            <a:graphicFrameLocks noGrp="1"/>
          </p:cNvGraphicFramePr>
          <p:nvPr>
            <p:ph idx="1"/>
          </p:nvPr>
        </p:nvGraphicFramePr>
        <p:xfrm>
          <a:off x="457200" y="1600200"/>
          <a:ext cx="4648200" cy="240284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2971800">
                  <a:extLst>
                    <a:ext uri="{9D8B030D-6E8A-4147-A177-3AD203B41FA5}">
                      <a16:colId xmlns:a16="http://schemas.microsoft.com/office/drawing/2014/main" val="20001"/>
                    </a:ext>
                  </a:extLst>
                </a:gridCol>
                <a:gridCol w="990600">
                  <a:extLst>
                    <a:ext uri="{9D8B030D-6E8A-4147-A177-3AD203B41FA5}">
                      <a16:colId xmlns:a16="http://schemas.microsoft.com/office/drawing/2014/main" val="20002"/>
                    </a:ext>
                  </a:extLst>
                </a:gridCol>
              </a:tblGrid>
              <a:tr h="381000">
                <a:tc>
                  <a:txBody>
                    <a:bodyPr/>
                    <a:lstStyle/>
                    <a:p>
                      <a:r>
                        <a:rPr lang="en-US" b="1" dirty="0">
                          <a:solidFill>
                            <a:schemeClr val="tx1"/>
                          </a:solidFill>
                        </a:rPr>
                        <a:t>7</a:t>
                      </a:r>
                    </a:p>
                  </a:txBody>
                  <a:tcPr>
                    <a:solidFill>
                      <a:schemeClr val="accent1">
                        <a:lumMod val="20000"/>
                        <a:lumOff val="80000"/>
                      </a:schemeClr>
                    </a:solidFill>
                  </a:tcPr>
                </a:tc>
                <a:tc>
                  <a:txBody>
                    <a:bodyPr/>
                    <a:lstStyle/>
                    <a:p>
                      <a:r>
                        <a:rPr lang="en-US" b="1" dirty="0">
                          <a:solidFill>
                            <a:schemeClr val="tx1"/>
                          </a:solidFill>
                        </a:rPr>
                        <a:t>It is now 1991 A.D</a:t>
                      </a:r>
                    </a:p>
                  </a:txBody>
                  <a:tcPr>
                    <a:solidFill>
                      <a:schemeClr val="accent1">
                        <a:lumMod val="20000"/>
                        <a:lumOff val="80000"/>
                      </a:schemeClr>
                    </a:solidFill>
                  </a:tcPr>
                </a:tc>
                <a:tc>
                  <a:txBody>
                    <a:bodyPr/>
                    <a:lstStyle/>
                    <a:p>
                      <a:r>
                        <a:rPr lang="en-US" b="1" dirty="0">
                          <a:solidFill>
                            <a:schemeClr val="tx1"/>
                          </a:solidFill>
                        </a:rPr>
                        <a:t>Axiom 7</a:t>
                      </a:r>
                    </a:p>
                  </a:txBody>
                  <a:tcPr>
                    <a:solidFill>
                      <a:schemeClr val="accent1">
                        <a:lumMod val="20000"/>
                        <a:lumOff val="80000"/>
                      </a:schemeClr>
                    </a:solidFill>
                  </a:tcPr>
                </a:tc>
                <a:extLst>
                  <a:ext uri="{0D108BD9-81ED-4DB2-BD59-A6C34878D82A}">
                    <a16:rowId xmlns:a16="http://schemas.microsoft.com/office/drawing/2014/main" val="10000"/>
                  </a:ext>
                </a:extLst>
              </a:tr>
              <a:tr h="370840">
                <a:tc>
                  <a:txBody>
                    <a:bodyPr/>
                    <a:lstStyle/>
                    <a:p>
                      <a:r>
                        <a:rPr lang="en-US" b="1" dirty="0">
                          <a:solidFill>
                            <a:schemeClr val="tx1"/>
                          </a:solidFill>
                        </a:rPr>
                        <a:t>5</a:t>
                      </a:r>
                    </a:p>
                  </a:txBody>
                  <a:tcPr/>
                </a:tc>
                <a:tc>
                  <a:txBody>
                    <a:bodyPr/>
                    <a:lstStyle/>
                    <a:p>
                      <a:r>
                        <a:rPr lang="en-US" b="1" dirty="0">
                          <a:solidFill>
                            <a:schemeClr val="tx1"/>
                          </a:solidFill>
                        </a:rPr>
                        <a:t>All</a:t>
                      </a:r>
                      <a:r>
                        <a:rPr lang="en-US" b="1" baseline="0" dirty="0">
                          <a:solidFill>
                            <a:schemeClr val="tx1"/>
                          </a:solidFill>
                        </a:rPr>
                        <a:t> </a:t>
                      </a:r>
                      <a:r>
                        <a:rPr lang="en-US" b="1" baseline="0" dirty="0" err="1">
                          <a:solidFill>
                            <a:schemeClr val="tx1"/>
                          </a:solidFill>
                        </a:rPr>
                        <a:t>Pompeians</a:t>
                      </a:r>
                      <a:r>
                        <a:rPr lang="en-US" b="1" baseline="0" dirty="0">
                          <a:solidFill>
                            <a:schemeClr val="tx1"/>
                          </a:solidFill>
                        </a:rPr>
                        <a:t> died in 79 A.D</a:t>
                      </a:r>
                    </a:p>
                  </a:txBody>
                  <a:tcPr>
                    <a:solidFill>
                      <a:schemeClr val="accent1">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Axiom 5</a:t>
                      </a:r>
                    </a:p>
                    <a:p>
                      <a:endParaRPr lang="en-US" b="1"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0001"/>
                  </a:ext>
                </a:extLst>
              </a:tr>
              <a:tr h="370840">
                <a:tc>
                  <a:txBody>
                    <a:bodyPr/>
                    <a:lstStyle/>
                    <a:p>
                      <a:r>
                        <a:rPr lang="en-US" b="1" dirty="0">
                          <a:solidFill>
                            <a:schemeClr val="tx1"/>
                          </a:solidFill>
                        </a:rPr>
                        <a:t>11</a:t>
                      </a:r>
                    </a:p>
                  </a:txBody>
                  <a:tcPr/>
                </a:tc>
                <a:tc>
                  <a:txBody>
                    <a:bodyPr/>
                    <a:lstStyle/>
                    <a:p>
                      <a:r>
                        <a:rPr lang="en-US" b="1" dirty="0">
                          <a:solidFill>
                            <a:schemeClr val="tx1"/>
                          </a:solidFill>
                        </a:rPr>
                        <a:t>All </a:t>
                      </a:r>
                      <a:r>
                        <a:rPr lang="en-US" b="1" dirty="0" err="1">
                          <a:solidFill>
                            <a:schemeClr val="tx1"/>
                          </a:solidFill>
                        </a:rPr>
                        <a:t>Pompeians</a:t>
                      </a:r>
                      <a:r>
                        <a:rPr lang="en-US" b="1" dirty="0">
                          <a:solidFill>
                            <a:schemeClr val="tx1"/>
                          </a:solidFill>
                        </a:rPr>
                        <a:t> are dead now</a:t>
                      </a:r>
                    </a:p>
                  </a:txBody>
                  <a:tcPr>
                    <a:solidFill>
                      <a:schemeClr val="accent1">
                        <a:lumMod val="20000"/>
                        <a:lumOff val="80000"/>
                      </a:schemeClr>
                    </a:solidFill>
                  </a:tcPr>
                </a:tc>
                <a:tc>
                  <a:txBody>
                    <a:bodyPr/>
                    <a:lstStyle/>
                    <a:p>
                      <a:r>
                        <a:rPr lang="en-US" b="1" dirty="0">
                          <a:solidFill>
                            <a:schemeClr val="tx1"/>
                          </a:solidFill>
                        </a:rPr>
                        <a:t>7,5</a:t>
                      </a:r>
                    </a:p>
                  </a:txBody>
                  <a:tcPr>
                    <a:solidFill>
                      <a:schemeClr val="accent1">
                        <a:lumMod val="20000"/>
                        <a:lumOff val="80000"/>
                      </a:schemeClr>
                    </a:solidFill>
                  </a:tcPr>
                </a:tc>
                <a:extLst>
                  <a:ext uri="{0D108BD9-81ED-4DB2-BD59-A6C34878D82A}">
                    <a16:rowId xmlns:a16="http://schemas.microsoft.com/office/drawing/2014/main" val="10002"/>
                  </a:ext>
                </a:extLst>
              </a:tr>
              <a:tr h="370840">
                <a:tc>
                  <a:txBody>
                    <a:bodyPr/>
                    <a:lstStyle/>
                    <a:p>
                      <a:r>
                        <a:rPr lang="en-US" b="1" dirty="0">
                          <a:solidFill>
                            <a:schemeClr val="tx1"/>
                          </a:solidFill>
                        </a:rPr>
                        <a:t>2</a:t>
                      </a:r>
                    </a:p>
                  </a:txBody>
                  <a:tcPr/>
                </a:tc>
                <a:tc>
                  <a:txBody>
                    <a:bodyPr/>
                    <a:lstStyle/>
                    <a:p>
                      <a:r>
                        <a:rPr lang="en-US" b="1" dirty="0">
                          <a:solidFill>
                            <a:schemeClr val="tx1"/>
                          </a:solidFill>
                        </a:rPr>
                        <a:t>Marcus was a Pompeian</a:t>
                      </a:r>
                    </a:p>
                  </a:txBody>
                  <a:tcPr>
                    <a:solidFill>
                      <a:schemeClr val="accent1">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Axiom 2</a:t>
                      </a:r>
                    </a:p>
                    <a:p>
                      <a:endParaRPr lang="en-US" b="1"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0003"/>
                  </a:ext>
                </a:extLst>
              </a:tr>
              <a:tr h="370840">
                <a:tc>
                  <a:txBody>
                    <a:bodyPr/>
                    <a:lstStyle/>
                    <a:p>
                      <a:r>
                        <a:rPr lang="en-US" b="1" dirty="0">
                          <a:solidFill>
                            <a:schemeClr val="tx1"/>
                          </a:solidFill>
                        </a:rPr>
                        <a:t>12</a:t>
                      </a:r>
                    </a:p>
                  </a:txBody>
                  <a:tcPr/>
                </a:tc>
                <a:tc>
                  <a:txBody>
                    <a:bodyPr/>
                    <a:lstStyle/>
                    <a:p>
                      <a:r>
                        <a:rPr lang="en-US" b="1" dirty="0">
                          <a:solidFill>
                            <a:schemeClr val="tx1"/>
                          </a:solidFill>
                        </a:rPr>
                        <a:t>Marcus is dead</a:t>
                      </a:r>
                    </a:p>
                  </a:txBody>
                  <a:tcPr/>
                </a:tc>
                <a:tc>
                  <a:txBody>
                    <a:bodyPr/>
                    <a:lstStyle/>
                    <a:p>
                      <a:r>
                        <a:rPr lang="en-US" b="1" dirty="0">
                          <a:solidFill>
                            <a:schemeClr val="tx1"/>
                          </a:solidFill>
                        </a:rPr>
                        <a:t>11,2</a:t>
                      </a: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Instance of travelling salesman problem</a:t>
            </a:r>
          </a:p>
        </p:txBody>
      </p:sp>
      <p:pic>
        <p:nvPicPr>
          <p:cNvPr id="4" name="Picture 2" descr="C:\Users\BEENA\Downloads\20190819_144254 (1).jpg"/>
          <p:cNvPicPr>
            <a:picLocks noGrp="1" noChangeAspect="1" noChangeArrowheads="1"/>
          </p:cNvPicPr>
          <p:nvPr>
            <p:ph idx="1"/>
          </p:nvPr>
        </p:nvPicPr>
        <p:blipFill>
          <a:blip r:embed="rId2" cstate="print">
            <a:lum bright="37000"/>
          </a:blip>
          <a:srcRect/>
          <a:stretch>
            <a:fillRect/>
          </a:stretch>
        </p:blipFill>
        <p:spPr bwMode="auto">
          <a:xfrm>
            <a:off x="457200" y="1600200"/>
            <a:ext cx="8229600" cy="3984913"/>
          </a:xfrm>
          <a:prstGeom prst="rect">
            <a:avLst/>
          </a:prstGeom>
          <a:noFill/>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PATH</a:t>
            </a:r>
          </a:p>
        </p:txBody>
      </p:sp>
      <p:pic>
        <p:nvPicPr>
          <p:cNvPr id="4" name="Picture 2" descr="C:\Users\BEENA\Downloads\20190819_144152.jpg"/>
          <p:cNvPicPr>
            <a:picLocks noGrp="1" noChangeAspect="1" noChangeArrowheads="1"/>
          </p:cNvPicPr>
          <p:nvPr>
            <p:ph idx="1"/>
          </p:nvPr>
        </p:nvPicPr>
        <p:blipFill>
          <a:blip r:embed="rId2" cstate="print">
            <a:lum bright="25000" contrast="10000"/>
          </a:blip>
          <a:srcRect/>
          <a:stretch>
            <a:fillRect/>
          </a:stretch>
        </p:blipFill>
        <p:spPr bwMode="auto">
          <a:xfrm>
            <a:off x="457200" y="1447800"/>
            <a:ext cx="8229600" cy="4953000"/>
          </a:xfrm>
          <a:prstGeom prst="rect">
            <a:avLst/>
          </a:prstGeom>
          <a:noFill/>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Is the solution a State or Path?</a:t>
            </a:r>
            <a:br>
              <a:rPr lang="en-US" dirty="0"/>
            </a:br>
            <a:endParaRPr lang="en-US" dirty="0"/>
          </a:p>
        </p:txBody>
      </p:sp>
      <p:sp>
        <p:nvSpPr>
          <p:cNvPr id="3" name="Content Placeholder 2"/>
          <p:cNvSpPr>
            <a:spLocks noGrp="1"/>
          </p:cNvSpPr>
          <p:nvPr>
            <p:ph idx="1"/>
          </p:nvPr>
        </p:nvSpPr>
        <p:spPr/>
        <p:txBody>
          <a:bodyPr/>
          <a:lstStyle/>
          <a:p>
            <a:pPr>
              <a:buNone/>
            </a:pPr>
            <a:r>
              <a:rPr lang="en-US" dirty="0"/>
              <a:t>Natural language understanding</a:t>
            </a:r>
            <a:r>
              <a:rPr lang="en-US" dirty="0">
                <a:sym typeface="Wingdings" pitchFamily="2" charset="2"/>
              </a:rPr>
              <a:t></a:t>
            </a:r>
          </a:p>
          <a:p>
            <a:pPr>
              <a:buNone/>
            </a:pPr>
            <a:r>
              <a:rPr lang="en-US" dirty="0"/>
              <a:t>“The bank President ate a dish of pasta salad with the fork”.</a:t>
            </a:r>
          </a:p>
          <a:p>
            <a:pPr>
              <a:buNone/>
            </a:pPr>
            <a:endParaRPr lang="en-US" dirty="0"/>
          </a:p>
          <a:p>
            <a:pPr>
              <a:buNone/>
            </a:pPr>
            <a:r>
              <a:rPr lang="en-US" dirty="0"/>
              <a:t>Water jug </a:t>
            </a:r>
            <a:r>
              <a:rPr lang="en-US" dirty="0" err="1"/>
              <a:t>problem</a:t>
            </a:r>
            <a:r>
              <a:rPr lang="en-US" dirty="0" err="1">
                <a:sym typeface="Wingdings" pitchFamily="2" charset="2"/>
              </a:rPr>
              <a:t>final</a:t>
            </a:r>
            <a:r>
              <a:rPr lang="en-US" dirty="0">
                <a:sym typeface="Wingdings" pitchFamily="2" charset="2"/>
              </a:rPr>
              <a:t> sate(2,0)</a:t>
            </a:r>
            <a:endParaRPr 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role of knowledge?</a:t>
            </a:r>
            <a:br>
              <a:rPr lang="en-US" dirty="0"/>
            </a:br>
            <a:endParaRPr lang="en-US" dirty="0"/>
          </a:p>
        </p:txBody>
      </p:sp>
      <p:sp>
        <p:nvSpPr>
          <p:cNvPr id="3" name="Content Placeholder 2"/>
          <p:cNvSpPr>
            <a:spLocks noGrp="1"/>
          </p:cNvSpPr>
          <p:nvPr>
            <p:ph idx="1"/>
          </p:nvPr>
        </p:nvSpPr>
        <p:spPr/>
        <p:txBody>
          <a:bodyPr/>
          <a:lstStyle/>
          <a:p>
            <a:r>
              <a:rPr lang="en-US" dirty="0"/>
              <a:t>Problem of playing chess</a:t>
            </a:r>
          </a:p>
          <a:p>
            <a:r>
              <a:rPr lang="en-US" dirty="0"/>
              <a:t>Problem of scanning daily newspaper to decide which are supporting Democrats and Republicans in the upcoming election</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Does the task require interaction with a person</a:t>
            </a:r>
          </a:p>
        </p:txBody>
      </p:sp>
      <p:sp>
        <p:nvSpPr>
          <p:cNvPr id="3" name="Content Placeholder 2"/>
          <p:cNvSpPr>
            <a:spLocks noGrp="1"/>
          </p:cNvSpPr>
          <p:nvPr>
            <p:ph idx="1"/>
          </p:nvPr>
        </p:nvSpPr>
        <p:spPr/>
        <p:txBody>
          <a:bodyPr/>
          <a:lstStyle/>
          <a:p>
            <a:r>
              <a:rPr lang="en-US" dirty="0"/>
              <a:t>Solitary</a:t>
            </a:r>
          </a:p>
          <a:p>
            <a:r>
              <a:rPr lang="en-US" dirty="0"/>
              <a:t>Conversational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Efficient in terms of </a:t>
            </a:r>
            <a:r>
              <a:rPr lang="en-US" dirty="0" err="1"/>
              <a:t>time.It</a:t>
            </a:r>
            <a:r>
              <a:rPr lang="en-US" dirty="0"/>
              <a:t> could play an optimal game</a:t>
            </a:r>
          </a:p>
          <a:p>
            <a:pPr>
              <a:buNone/>
            </a:pPr>
            <a:r>
              <a:rPr lang="en-US" dirty="0"/>
              <a:t>Disadvantages</a:t>
            </a:r>
          </a:p>
          <a:p>
            <a:r>
              <a:rPr lang="en-US" dirty="0"/>
              <a:t>Lot of space</a:t>
            </a:r>
          </a:p>
          <a:p>
            <a:r>
              <a:rPr lang="en-US" dirty="0"/>
              <a:t>Lot of work specifying the moveable</a:t>
            </a:r>
          </a:p>
          <a:p>
            <a:r>
              <a:rPr lang="en-US" dirty="0"/>
              <a:t>Moveable determined and entered may have errors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Production System</a:t>
            </a:r>
          </a:p>
        </p:txBody>
      </p:sp>
      <p:sp>
        <p:nvSpPr>
          <p:cNvPr id="3" name="Content Placeholder 2"/>
          <p:cNvSpPr>
            <a:spLocks noGrp="1"/>
          </p:cNvSpPr>
          <p:nvPr>
            <p:ph idx="1"/>
          </p:nvPr>
        </p:nvSpPr>
        <p:spPr/>
        <p:txBody>
          <a:bodyPr/>
          <a:lstStyle/>
          <a:p>
            <a:r>
              <a:rPr lang="en-US" dirty="0"/>
              <a:t>Can production system like problems be describes by set of characteristics?</a:t>
            </a:r>
          </a:p>
          <a:p>
            <a:r>
              <a:rPr lang="en-US" dirty="0"/>
              <a:t>What Relationships are there between problem types and types of production system</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Production System Characteristics</a:t>
            </a:r>
          </a:p>
        </p:txBody>
      </p:sp>
      <p:sp>
        <p:nvSpPr>
          <p:cNvPr id="3" name="Content Placeholder 2"/>
          <p:cNvSpPr>
            <a:spLocks noGrp="1"/>
          </p:cNvSpPr>
          <p:nvPr>
            <p:ph idx="1"/>
          </p:nvPr>
        </p:nvSpPr>
        <p:spPr/>
        <p:txBody>
          <a:bodyPr>
            <a:normAutofit fontScale="85000" lnSpcReduction="10000"/>
          </a:bodyPr>
          <a:lstStyle/>
          <a:p>
            <a:pPr algn="just"/>
            <a:r>
              <a:rPr lang="en-US" sz="2800" dirty="0"/>
              <a:t>Monotonic </a:t>
            </a:r>
            <a:r>
              <a:rPr lang="en-US" sz="2800" dirty="0">
                <a:sym typeface="Wingdings" pitchFamily="2" charset="2"/>
              </a:rPr>
              <a:t> Application of a rule never prevents the later application of another rule that could also be applied at the time first rule was selected.</a:t>
            </a:r>
          </a:p>
          <a:p>
            <a:pPr algn="just"/>
            <a:endParaRPr lang="en-US" sz="2800" dirty="0">
              <a:sym typeface="Wingdings" pitchFamily="2" charset="2"/>
            </a:endParaRPr>
          </a:p>
          <a:p>
            <a:pPr algn="just"/>
            <a:r>
              <a:rPr lang="en-US" sz="2800" dirty="0" err="1">
                <a:sym typeface="Wingdings" pitchFamily="2" charset="2"/>
              </a:rPr>
              <a:t>Nonmonotonic</a:t>
            </a:r>
            <a:r>
              <a:rPr lang="en-US" sz="2800" dirty="0">
                <a:sym typeface="Wingdings" pitchFamily="2" charset="2"/>
              </a:rPr>
              <a:t> in which the previous statement is not true</a:t>
            </a:r>
          </a:p>
          <a:p>
            <a:pPr algn="just"/>
            <a:endParaRPr lang="en-US" sz="2800" dirty="0">
              <a:sym typeface="Wingdings" pitchFamily="2" charset="2"/>
            </a:endParaRPr>
          </a:p>
          <a:p>
            <a:pPr algn="just"/>
            <a:r>
              <a:rPr lang="en-US" sz="2800" dirty="0">
                <a:sym typeface="Wingdings" pitchFamily="2" charset="2"/>
              </a:rPr>
              <a:t>Partially Commutative Application of a particular sequence of rules transforms state x into state y, then any permutation of those rules that is allowable also transforms state x into state y</a:t>
            </a:r>
          </a:p>
          <a:p>
            <a:pPr algn="just"/>
            <a:endParaRPr lang="en-US" sz="2800" dirty="0">
              <a:sym typeface="Wingdings" pitchFamily="2" charset="2"/>
            </a:endParaRPr>
          </a:p>
          <a:p>
            <a:pPr algn="just"/>
            <a:r>
              <a:rPr lang="en-US" sz="2800" dirty="0">
                <a:sym typeface="Wingdings" pitchFamily="2" charset="2"/>
              </a:rPr>
              <a:t>Commutative both monotonic and partially commutative</a:t>
            </a:r>
            <a:endParaRPr lang="en-US" sz="2800"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Four Categories of Production system</a:t>
            </a:r>
          </a:p>
        </p:txBody>
      </p:sp>
      <p:graphicFrame>
        <p:nvGraphicFramePr>
          <p:cNvPr id="4" name="Content Placeholder 3"/>
          <p:cNvGraphicFramePr>
            <a:graphicFrameLocks noGrp="1"/>
          </p:cNvGraphicFramePr>
          <p:nvPr>
            <p:ph idx="1"/>
          </p:nvPr>
        </p:nvGraphicFramePr>
        <p:xfrm>
          <a:off x="457200" y="1828800"/>
          <a:ext cx="8229600" cy="271272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904240">
                <a:tc>
                  <a:txBody>
                    <a:bodyPr/>
                    <a:lstStyle/>
                    <a:p>
                      <a:endParaRPr lang="en-US" dirty="0">
                        <a:solidFill>
                          <a:schemeClr val="tx1"/>
                        </a:solidFill>
                      </a:endParaRPr>
                    </a:p>
                  </a:txBody>
                  <a:tcPr>
                    <a:solidFill>
                      <a:schemeClr val="accent1">
                        <a:lumMod val="20000"/>
                        <a:lumOff val="80000"/>
                      </a:schemeClr>
                    </a:solidFill>
                  </a:tcPr>
                </a:tc>
                <a:tc>
                  <a:txBody>
                    <a:bodyPr/>
                    <a:lstStyle/>
                    <a:p>
                      <a:r>
                        <a:rPr lang="en-US" dirty="0">
                          <a:solidFill>
                            <a:schemeClr val="tx1"/>
                          </a:solidFill>
                        </a:rPr>
                        <a:t>Monotonic</a:t>
                      </a:r>
                    </a:p>
                  </a:txBody>
                  <a:tcPr>
                    <a:solidFill>
                      <a:schemeClr val="accent1">
                        <a:lumMod val="20000"/>
                        <a:lumOff val="80000"/>
                      </a:schemeClr>
                    </a:solidFill>
                  </a:tcPr>
                </a:tc>
                <a:tc>
                  <a:txBody>
                    <a:bodyPr/>
                    <a:lstStyle/>
                    <a:p>
                      <a:r>
                        <a:rPr lang="en-US" dirty="0" err="1">
                          <a:solidFill>
                            <a:schemeClr val="tx1"/>
                          </a:solidFill>
                        </a:rPr>
                        <a:t>Nonmonotonic</a:t>
                      </a:r>
                      <a:endParaRPr 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0000"/>
                  </a:ext>
                </a:extLst>
              </a:tr>
              <a:tr h="904240">
                <a:tc>
                  <a:txBody>
                    <a:bodyPr/>
                    <a:lstStyle/>
                    <a:p>
                      <a:r>
                        <a:rPr lang="en-US" dirty="0">
                          <a:solidFill>
                            <a:schemeClr val="tx1"/>
                          </a:solidFill>
                        </a:rPr>
                        <a:t>Partially commutative</a:t>
                      </a:r>
                    </a:p>
                  </a:txBody>
                  <a:tcPr>
                    <a:solidFill>
                      <a:schemeClr val="accent1">
                        <a:lumMod val="20000"/>
                        <a:lumOff val="80000"/>
                      </a:schemeClr>
                    </a:solidFill>
                  </a:tcPr>
                </a:tc>
                <a:tc>
                  <a:txBody>
                    <a:bodyPr/>
                    <a:lstStyle/>
                    <a:p>
                      <a:r>
                        <a:rPr lang="en-US" dirty="0">
                          <a:solidFill>
                            <a:schemeClr val="tx1"/>
                          </a:solidFill>
                        </a:rPr>
                        <a:t>Theorem proving</a:t>
                      </a:r>
                    </a:p>
                  </a:txBody>
                  <a:tcPr>
                    <a:solidFill>
                      <a:schemeClr val="accent1">
                        <a:lumMod val="20000"/>
                        <a:lumOff val="80000"/>
                      </a:schemeClr>
                    </a:solidFill>
                  </a:tcPr>
                </a:tc>
                <a:tc>
                  <a:txBody>
                    <a:bodyPr/>
                    <a:lstStyle/>
                    <a:p>
                      <a:r>
                        <a:rPr lang="en-US" dirty="0">
                          <a:solidFill>
                            <a:schemeClr val="tx1"/>
                          </a:solidFill>
                        </a:rPr>
                        <a:t>Robot Navigation</a:t>
                      </a:r>
                    </a:p>
                  </a:txBody>
                  <a:tcPr>
                    <a:solidFill>
                      <a:schemeClr val="accent1">
                        <a:lumMod val="20000"/>
                        <a:lumOff val="80000"/>
                      </a:schemeClr>
                    </a:solidFill>
                  </a:tcPr>
                </a:tc>
                <a:extLst>
                  <a:ext uri="{0D108BD9-81ED-4DB2-BD59-A6C34878D82A}">
                    <a16:rowId xmlns:a16="http://schemas.microsoft.com/office/drawing/2014/main" val="10001"/>
                  </a:ext>
                </a:extLst>
              </a:tr>
              <a:tr h="904240">
                <a:tc>
                  <a:txBody>
                    <a:bodyPr/>
                    <a:lstStyle/>
                    <a:p>
                      <a:r>
                        <a:rPr lang="en-US" dirty="0">
                          <a:solidFill>
                            <a:schemeClr val="tx1"/>
                          </a:solidFill>
                        </a:rPr>
                        <a:t>Not partially commutative</a:t>
                      </a:r>
                    </a:p>
                  </a:txBody>
                  <a:tcPr>
                    <a:solidFill>
                      <a:schemeClr val="accent1">
                        <a:lumMod val="20000"/>
                        <a:lumOff val="80000"/>
                      </a:schemeClr>
                    </a:solidFill>
                  </a:tcPr>
                </a:tc>
                <a:tc>
                  <a:txBody>
                    <a:bodyPr/>
                    <a:lstStyle/>
                    <a:p>
                      <a:r>
                        <a:rPr lang="en-US" dirty="0">
                          <a:solidFill>
                            <a:schemeClr val="tx1"/>
                          </a:solidFill>
                        </a:rPr>
                        <a:t>Chemical Synthesis</a:t>
                      </a:r>
                    </a:p>
                  </a:txBody>
                  <a:tcPr>
                    <a:solidFill>
                      <a:schemeClr val="accent1">
                        <a:lumMod val="20000"/>
                        <a:lumOff val="80000"/>
                      </a:schemeClr>
                    </a:solidFill>
                  </a:tcPr>
                </a:tc>
                <a:tc>
                  <a:txBody>
                    <a:bodyPr/>
                    <a:lstStyle/>
                    <a:p>
                      <a:r>
                        <a:rPr lang="en-US" dirty="0">
                          <a:solidFill>
                            <a:schemeClr val="tx1"/>
                          </a:solidFill>
                        </a:rPr>
                        <a:t>Bridge</a:t>
                      </a:r>
                    </a:p>
                  </a:txBody>
                  <a:tcPr>
                    <a:solidFill>
                      <a:schemeClr val="accent1">
                        <a:lumMod val="20000"/>
                        <a:lumOff val="80000"/>
                      </a:schemeClr>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Issues in Design of search Programs</a:t>
            </a:r>
          </a:p>
        </p:txBody>
      </p:sp>
      <p:sp>
        <p:nvSpPr>
          <p:cNvPr id="3" name="Content Placeholder 2"/>
          <p:cNvSpPr>
            <a:spLocks noGrp="1"/>
          </p:cNvSpPr>
          <p:nvPr>
            <p:ph idx="1"/>
          </p:nvPr>
        </p:nvSpPr>
        <p:spPr/>
        <p:txBody>
          <a:bodyPr/>
          <a:lstStyle/>
          <a:p>
            <a:r>
              <a:rPr lang="en-US" dirty="0"/>
              <a:t>Direction in which to conduct the search</a:t>
            </a:r>
          </a:p>
          <a:p>
            <a:r>
              <a:rPr lang="en-US" dirty="0"/>
              <a:t>How to select applicable rules</a:t>
            </a:r>
          </a:p>
          <a:p>
            <a:r>
              <a:rPr lang="en-US" dirty="0"/>
              <a:t>How to represent nodes of search process</a:t>
            </a:r>
          </a:p>
          <a:p>
            <a:r>
              <a:rPr lang="en-US" dirty="0"/>
              <a:t>Search tree versus search graph</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 Check Duplicate node</a:t>
            </a:r>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rabicPeriod"/>
            </a:pPr>
            <a:r>
              <a:rPr lang="en-US" dirty="0"/>
              <a:t>Examine the set of nodes that have been created so far to see if the new node already exist</a:t>
            </a:r>
          </a:p>
          <a:p>
            <a:pPr marL="514350" indent="-514350">
              <a:buFont typeface="+mj-lt"/>
              <a:buAutoNum type="arabicPeriod"/>
            </a:pPr>
            <a:r>
              <a:rPr lang="en-US" dirty="0"/>
              <a:t>If it does not simply add it to graph just as a tree</a:t>
            </a:r>
          </a:p>
          <a:p>
            <a:pPr marL="514350" indent="-514350">
              <a:buFont typeface="+mj-lt"/>
              <a:buAutoNum type="arabicPeriod"/>
            </a:pPr>
            <a:r>
              <a:rPr lang="en-US" dirty="0"/>
              <a:t>If it does already exist then do the following</a:t>
            </a:r>
          </a:p>
          <a:p>
            <a:pPr marL="971550" lvl="1" indent="-514350">
              <a:buFont typeface="+mj-lt"/>
              <a:buAutoNum type="alphaLcParenR"/>
            </a:pPr>
            <a:r>
              <a:rPr lang="en-US" dirty="0"/>
              <a:t>Set the node that is being expanded to point to already existing node corresponding to its successor rather than to new one</a:t>
            </a:r>
          </a:p>
          <a:p>
            <a:pPr marL="971550" lvl="1" indent="-514350">
              <a:buFont typeface="+mj-lt"/>
              <a:buAutoNum type="alphaLcParenR"/>
            </a:pPr>
            <a:r>
              <a:rPr lang="en-US" dirty="0"/>
              <a:t>If you are keeping track of the best path to each node ,then check to see if new path is better or worse than the old one. If worse do nothing . If better record the new path as correct path to use to get to the node</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Problems</a:t>
            </a:r>
          </a:p>
        </p:txBody>
      </p:sp>
      <p:sp>
        <p:nvSpPr>
          <p:cNvPr id="3" name="Content Placeholder 2"/>
          <p:cNvSpPr>
            <a:spLocks noGrp="1"/>
          </p:cNvSpPr>
          <p:nvPr>
            <p:ph idx="1"/>
          </p:nvPr>
        </p:nvSpPr>
        <p:spPr/>
        <p:txBody>
          <a:bodyPr/>
          <a:lstStyle/>
          <a:p>
            <a:r>
              <a:rPr lang="en-US" dirty="0"/>
              <a:t>Missionaries and cannibals problem</a:t>
            </a:r>
          </a:p>
          <a:p>
            <a:r>
              <a:rPr lang="en-US" dirty="0"/>
              <a:t>Tower of </a:t>
            </a:r>
            <a:r>
              <a:rPr lang="en-US" dirty="0" err="1"/>
              <a:t>hanoi</a:t>
            </a:r>
            <a:endParaRPr lang="en-US" dirty="0"/>
          </a:p>
          <a:p>
            <a:r>
              <a:rPr lang="en-US" dirty="0"/>
              <a:t>Monkey and Bananas problem</a:t>
            </a:r>
          </a:p>
          <a:p>
            <a:r>
              <a:rPr lang="en-US" dirty="0" err="1"/>
              <a:t>Cryptharithmetic</a:t>
            </a:r>
            <a:r>
              <a:rPr lang="en-US" dirty="0"/>
              <a:t> problem</a:t>
            </a:r>
          </a:p>
          <a:p>
            <a:endParaRPr 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Algorithm-Generate and test</a:t>
            </a:r>
          </a:p>
        </p:txBody>
      </p:sp>
      <p:sp>
        <p:nvSpPr>
          <p:cNvPr id="3" name="Content Placeholder 2"/>
          <p:cNvSpPr>
            <a:spLocks noGrp="1"/>
          </p:cNvSpPr>
          <p:nvPr>
            <p:ph idx="1"/>
          </p:nvPr>
        </p:nvSpPr>
        <p:spPr/>
        <p:txBody>
          <a:bodyPr>
            <a:normAutofit/>
          </a:bodyPr>
          <a:lstStyle/>
          <a:p>
            <a:r>
              <a:rPr lang="en-US" sz="2400" dirty="0"/>
              <a:t>Generate the possible solution. For some problems it means generating a particular point in the problem space. For others it mean generating a path from start state</a:t>
            </a:r>
          </a:p>
          <a:p>
            <a:endParaRPr lang="en-US" sz="2400" dirty="0"/>
          </a:p>
          <a:p>
            <a:r>
              <a:rPr lang="en-US" sz="2400" dirty="0"/>
              <a:t>Test to see if this is actually a solution by comparing the chosen point or endpoint of the chosen path to the set of acceptable goal states</a:t>
            </a:r>
          </a:p>
          <a:p>
            <a:endParaRPr lang="en-US" sz="2400" dirty="0"/>
          </a:p>
          <a:p>
            <a:r>
              <a:rPr lang="en-US" sz="2400" dirty="0"/>
              <a:t>If a solution has been found quit. Otherwise return to step 1</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lnSpcReduction="10000"/>
          </a:bodyPr>
          <a:lstStyle/>
          <a:p>
            <a:r>
              <a:rPr lang="en-US" sz="2400" dirty="0">
                <a:latin typeface="Times New Roman" pitchFamily="18" charset="0"/>
                <a:cs typeface="Times New Roman" pitchFamily="18" charset="0"/>
              </a:rPr>
              <a:t>If the generation of possible solutions is done systematically, then this procedure will find a solution if one exists. If the problem space is large, may be very long time</a:t>
            </a:r>
          </a:p>
          <a:p>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Systematic generate and test can be implemented as depth first search tree with backtracking</a:t>
            </a:r>
          </a:p>
          <a:p>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 Example: Puzzle consists of four six-sided cubes, with each side painted one of the four color . A solution to puzzle consists of arrangement of cubes in a row such that on all four sides of the row one block face of each color showing</a:t>
            </a:r>
          </a:p>
          <a:p>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Example of successful AI program is DENDRAL uses a strategy called plan-generate-test which is a combination of planning and generate –test .</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 Hill climbing</a:t>
            </a:r>
          </a:p>
        </p:txBody>
      </p:sp>
      <p:pic>
        <p:nvPicPr>
          <p:cNvPr id="2050" name="Picture 2" descr="C:\Users\BEENA\Downloads\20190823_104932 - Copy.jpg"/>
          <p:cNvPicPr>
            <a:picLocks noGrp="1" noChangeAspect="1" noChangeArrowheads="1"/>
          </p:cNvPicPr>
          <p:nvPr>
            <p:ph idx="1"/>
          </p:nvPr>
        </p:nvPicPr>
        <p:blipFill>
          <a:blip r:embed="rId2" cstate="print">
            <a:lum bright="19000" contrast="38000"/>
          </a:blip>
          <a:srcRect/>
          <a:stretch>
            <a:fillRect/>
          </a:stretch>
        </p:blipFill>
        <p:spPr bwMode="auto">
          <a:xfrm>
            <a:off x="457200" y="1295400"/>
            <a:ext cx="8229600" cy="5029200"/>
          </a:xfrm>
          <a:prstGeom prst="rect">
            <a:avLst/>
          </a:prstGeom>
          <a:noFill/>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92162"/>
          </a:xfrm>
        </p:spPr>
        <p:txBody>
          <a:bodyPr/>
          <a:lstStyle/>
          <a:p>
            <a:r>
              <a:rPr lang="en-US" dirty="0"/>
              <a:t>Hill Climbing</a:t>
            </a:r>
          </a:p>
        </p:txBody>
      </p:sp>
      <p:sp>
        <p:nvSpPr>
          <p:cNvPr id="3" name="Content Placeholder 2"/>
          <p:cNvSpPr>
            <a:spLocks noGrp="1"/>
          </p:cNvSpPr>
          <p:nvPr>
            <p:ph idx="1"/>
          </p:nvPr>
        </p:nvSpPr>
        <p:spPr>
          <a:xfrm>
            <a:off x="457200" y="1143000"/>
            <a:ext cx="8229600" cy="4983163"/>
          </a:xfrm>
        </p:spPr>
        <p:txBody>
          <a:bodyPr>
            <a:normAutofit/>
          </a:bodyPr>
          <a:lstStyle/>
          <a:p>
            <a:r>
              <a:rPr lang="en-US" sz="2400" dirty="0"/>
              <a:t>Hill Climbing is a variant of generate-and-test in which feedback from the test procedure is used to help the generator decide which direction to move in search space</a:t>
            </a:r>
          </a:p>
          <a:p>
            <a:pPr>
              <a:buNone/>
            </a:pPr>
            <a:endParaRPr lang="en-US" sz="2400" dirty="0"/>
          </a:p>
          <a:p>
            <a:r>
              <a:rPr lang="en-US" sz="2400" dirty="0"/>
              <a:t>Hill Climbing is used when a good heuristic function is available for evaluating states but no other useful knowledge is available</a:t>
            </a:r>
          </a:p>
          <a:p>
            <a:endParaRPr lang="en-US" sz="2400" dirty="0"/>
          </a:p>
          <a:p>
            <a:r>
              <a:rPr lang="en-US" sz="2400" dirty="0"/>
              <a:t>For absolute solutions, hill climbing can terminate whenever goal state is reached. For relative solution, there is no prior goal state, it makes sense to terminate hill climbing when there is no reasonable alternative state to move to</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a:t>PGM 2</a:t>
            </a:r>
          </a:p>
        </p:txBody>
      </p:sp>
      <p:sp>
        <p:nvSpPr>
          <p:cNvPr id="3" name="Content Placeholder 2"/>
          <p:cNvSpPr>
            <a:spLocks noGrp="1"/>
          </p:cNvSpPr>
          <p:nvPr>
            <p:ph idx="1"/>
          </p:nvPr>
        </p:nvSpPr>
        <p:spPr>
          <a:xfrm>
            <a:off x="457200" y="1066800"/>
            <a:ext cx="8229600" cy="5059363"/>
          </a:xfrm>
        </p:spPr>
        <p:txBody>
          <a:bodyPr>
            <a:noAutofit/>
          </a:bodyPr>
          <a:lstStyle/>
          <a:p>
            <a:pPr algn="just">
              <a:lnSpc>
                <a:spcPct val="80000"/>
              </a:lnSpc>
            </a:pPr>
            <a:r>
              <a:rPr lang="en-US" altLang="ko-KR" sz="2800" dirty="0">
                <a:ea typeface="신명조" charset="-127"/>
              </a:rPr>
              <a:t>Board: program1</a:t>
            </a:r>
            <a:endParaRPr lang="ko-KR" altLang="en-US" sz="2800" dirty="0">
              <a:ea typeface="신명조" charset="-127"/>
            </a:endParaRPr>
          </a:p>
          <a:p>
            <a:pPr algn="just">
              <a:lnSpc>
                <a:spcPct val="80000"/>
              </a:lnSpc>
              <a:buFontTx/>
              <a:buNone/>
            </a:pPr>
            <a:r>
              <a:rPr lang="ko-KR" altLang="en-US" sz="2800" dirty="0">
                <a:ea typeface="신명조" charset="-127"/>
              </a:rPr>
              <a:t>    </a:t>
            </a:r>
            <a:r>
              <a:rPr lang="en-US" altLang="ko-KR" sz="2800" dirty="0">
                <a:ea typeface="신명조" charset="-127"/>
              </a:rPr>
              <a:t>2 : blank, 3 : X,  5 : O</a:t>
            </a:r>
            <a:endParaRPr lang="ko-KR" altLang="en-US" sz="2800" dirty="0">
              <a:ea typeface="신명조" charset="-127"/>
            </a:endParaRPr>
          </a:p>
          <a:p>
            <a:pPr algn="just">
              <a:lnSpc>
                <a:spcPct val="80000"/>
              </a:lnSpc>
            </a:pPr>
            <a:r>
              <a:rPr lang="en-US" altLang="ko-KR" sz="2800" dirty="0">
                <a:ea typeface="신명조" charset="-127"/>
              </a:rPr>
              <a:t>Turn: game</a:t>
            </a:r>
            <a:r>
              <a:rPr lang="ko-KR" altLang="en-US" sz="2800" dirty="0">
                <a:ea typeface="신명조" charset="-127"/>
              </a:rPr>
              <a:t> </a:t>
            </a:r>
            <a:r>
              <a:rPr lang="en-US" altLang="ko-KR" sz="2800" dirty="0">
                <a:ea typeface="신명조" charset="-127"/>
              </a:rPr>
              <a:t>moves</a:t>
            </a:r>
            <a:r>
              <a:rPr lang="ko-KR" altLang="en-US" sz="2800" dirty="0">
                <a:ea typeface="신명조" charset="-127"/>
              </a:rPr>
              <a:t>	</a:t>
            </a:r>
            <a:r>
              <a:rPr lang="en-US" altLang="ko-KR" sz="2800" dirty="0">
                <a:ea typeface="신명조" charset="-127"/>
              </a:rPr>
              <a:t>1,2,3,.....</a:t>
            </a:r>
          </a:p>
          <a:p>
            <a:pPr algn="just">
              <a:lnSpc>
                <a:spcPct val="80000"/>
              </a:lnSpc>
              <a:buFontTx/>
              <a:buNone/>
            </a:pPr>
            <a:r>
              <a:rPr lang="en-US" altLang="ko-KR" sz="2800" dirty="0">
                <a:ea typeface="신명조" charset="-127"/>
              </a:rPr>
              <a:t>		odd-numbered move : X</a:t>
            </a:r>
          </a:p>
          <a:p>
            <a:pPr algn="just">
              <a:lnSpc>
                <a:spcPct val="80000"/>
              </a:lnSpc>
              <a:buFontTx/>
              <a:buNone/>
            </a:pPr>
            <a:r>
              <a:rPr lang="en-US" altLang="ko-KR" sz="2800" dirty="0">
                <a:ea typeface="신명조" charset="-127"/>
              </a:rPr>
              <a:t>		even-numbered move : O</a:t>
            </a:r>
          </a:p>
          <a:p>
            <a:pPr algn="just">
              <a:lnSpc>
                <a:spcPct val="80000"/>
              </a:lnSpc>
              <a:buFontTx/>
              <a:buNone/>
            </a:pPr>
            <a:r>
              <a:rPr lang="en-US" altLang="ko-KR" sz="2800" dirty="0">
                <a:ea typeface="신명조" charset="-127"/>
              </a:rPr>
              <a:t>Algorithm : </a:t>
            </a:r>
            <a:r>
              <a:rPr lang="en-US" altLang="ko-KR" sz="2800" i="1" dirty="0">
                <a:ea typeface="신명조" charset="-127"/>
              </a:rPr>
              <a:t>3</a:t>
            </a:r>
            <a:r>
              <a:rPr lang="en-US" altLang="ko-KR" sz="2800" dirty="0">
                <a:ea typeface="신명조" charset="-127"/>
              </a:rPr>
              <a:t> </a:t>
            </a:r>
            <a:r>
              <a:rPr lang="en-US" altLang="ko-KR" sz="2800" i="1" dirty="0">
                <a:ea typeface="신명조" charset="-127"/>
              </a:rPr>
              <a:t>sub procedures</a:t>
            </a:r>
            <a:r>
              <a:rPr lang="en-US" altLang="ko-KR" sz="2800" dirty="0">
                <a:ea typeface="신명조" charset="-127"/>
              </a:rPr>
              <a:t> </a:t>
            </a:r>
          </a:p>
          <a:p>
            <a:pPr marL="514350" indent="-514350" algn="just">
              <a:lnSpc>
                <a:spcPct val="80000"/>
              </a:lnSpc>
              <a:buFont typeface="+mj-lt"/>
              <a:buAutoNum type="arabicParenR"/>
            </a:pPr>
            <a:r>
              <a:rPr lang="en-US" altLang="ko-KR" sz="2800" dirty="0">
                <a:ea typeface="신명조" charset="-127"/>
              </a:rPr>
              <a:t>Make2: Board[5] or Board [2, 4, 6, or 8], </a:t>
            </a:r>
          </a:p>
          <a:p>
            <a:pPr marL="514350" indent="-514350" algn="just">
              <a:lnSpc>
                <a:spcPct val="80000"/>
              </a:lnSpc>
              <a:buFont typeface="+mj-lt"/>
              <a:buAutoNum type="arabicParenR"/>
            </a:pPr>
            <a:r>
              <a:rPr lang="en-US" altLang="ko-KR" sz="2800" dirty="0" err="1">
                <a:ea typeface="신명조" charset="-127"/>
              </a:rPr>
              <a:t>Posswin</a:t>
            </a:r>
            <a:r>
              <a:rPr lang="en-US" altLang="ko-KR" sz="2800" dirty="0">
                <a:ea typeface="신명조" charset="-127"/>
              </a:rPr>
              <a:t> (p):Returns 0 if player p cannot win on next move otherwise return the number constituting the winning move 18 (3*3*2)</a:t>
            </a:r>
            <a:r>
              <a:rPr lang="ko-KR" altLang="en-US" sz="2800" dirty="0">
                <a:ea typeface="신명조" charset="-127"/>
              </a:rPr>
              <a:t> </a:t>
            </a:r>
            <a:r>
              <a:rPr lang="en-US" altLang="ko-KR" sz="2800" dirty="0">
                <a:ea typeface="신명조" charset="-127"/>
              </a:rPr>
              <a:t>for p = X </a:t>
            </a:r>
          </a:p>
          <a:p>
            <a:pPr marL="514350" indent="-514350" algn="just">
              <a:lnSpc>
                <a:spcPct val="80000"/>
              </a:lnSpc>
              <a:buNone/>
            </a:pPr>
            <a:r>
              <a:rPr lang="en-US" altLang="ko-KR" sz="2800" dirty="0">
                <a:ea typeface="신명조" charset="-127"/>
              </a:rPr>
              <a:t>	50 (5*5*2)</a:t>
            </a:r>
            <a:r>
              <a:rPr lang="ko-KR" altLang="en-US" sz="2800" dirty="0">
                <a:ea typeface="신명조" charset="-127"/>
              </a:rPr>
              <a:t>  </a:t>
            </a:r>
            <a:r>
              <a:rPr lang="en-US" altLang="ko-KR" sz="2800" dirty="0">
                <a:ea typeface="신명조" charset="-127"/>
              </a:rPr>
              <a:t>for p = O</a:t>
            </a:r>
          </a:p>
          <a:p>
            <a:pPr marL="514350" indent="-514350" algn="just">
              <a:lnSpc>
                <a:spcPct val="80000"/>
              </a:lnSpc>
              <a:buNone/>
            </a:pPr>
            <a:r>
              <a:rPr lang="en-US" altLang="ko-KR" sz="2800" dirty="0">
                <a:ea typeface="신명조" charset="-127"/>
              </a:rPr>
              <a:t>3)	Go (n) :  Move to Board [n]</a:t>
            </a:r>
            <a:endParaRPr lang="en-US" sz="2800" dirty="0">
              <a:ea typeface="신명조" charset="-127"/>
            </a:endParaRPr>
          </a:p>
          <a:p>
            <a:endParaRPr lang="en-US" sz="2800"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Difference between hill climbing and generate and test is use of </a:t>
            </a:r>
            <a:r>
              <a:rPr lang="en-US" b="1" dirty="0"/>
              <a:t>evaluation</a:t>
            </a:r>
            <a:r>
              <a:rPr lang="en-US" dirty="0"/>
              <a:t> </a:t>
            </a:r>
            <a:r>
              <a:rPr lang="en-US" b="1" dirty="0"/>
              <a:t>function</a:t>
            </a:r>
            <a:r>
              <a:rPr lang="en-US" dirty="0"/>
              <a:t> to inject task specific knowledge into the control process</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Steepest Ascent Hill Climbing(Gradient search)</a:t>
            </a:r>
          </a:p>
        </p:txBody>
      </p:sp>
      <p:sp>
        <p:nvSpPr>
          <p:cNvPr id="3" name="Content Placeholder 2"/>
          <p:cNvSpPr>
            <a:spLocks noGrp="1"/>
          </p:cNvSpPr>
          <p:nvPr>
            <p:ph idx="1"/>
          </p:nvPr>
        </p:nvSpPr>
        <p:spPr/>
        <p:txBody>
          <a:bodyPr/>
          <a:lstStyle/>
          <a:p>
            <a:r>
              <a:rPr lang="en-US" dirty="0"/>
              <a:t>Variation of hill climbing that considers all moves from the current state and selects the best one as next state</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a:t>
            </a:r>
          </a:p>
        </p:txBody>
      </p:sp>
      <p:pic>
        <p:nvPicPr>
          <p:cNvPr id="1029" name="Picture 5" descr="C:\Users\BEENA\Downloads\20190826_125600.jpg"/>
          <p:cNvPicPr>
            <a:picLocks noGrp="1" noChangeAspect="1" noChangeArrowheads="1"/>
          </p:cNvPicPr>
          <p:nvPr>
            <p:ph idx="1"/>
          </p:nvPr>
        </p:nvPicPr>
        <p:blipFill>
          <a:blip r:embed="rId2" cstate="print">
            <a:lum bright="18000" contrast="35000"/>
          </a:blip>
          <a:srcRect/>
          <a:stretch>
            <a:fillRect/>
          </a:stretch>
        </p:blipFill>
        <p:spPr bwMode="auto">
          <a:xfrm>
            <a:off x="457200" y="1600200"/>
            <a:ext cx="8229600" cy="4267199"/>
          </a:xfrm>
          <a:prstGeom prst="rect">
            <a:avLst/>
          </a:prstGeom>
          <a:noFill/>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477000"/>
          </a:xfrm>
        </p:spPr>
        <p:txBody>
          <a:bodyPr>
            <a:normAutofit/>
          </a:bodyPr>
          <a:lstStyle/>
          <a:p>
            <a:r>
              <a:rPr lang="en-US" sz="2400" dirty="0"/>
              <a:t>Local maximum is a state that is better than all its neighbors but not better than some other states farther away</a:t>
            </a:r>
          </a:p>
          <a:p>
            <a:pPr>
              <a:buNone/>
            </a:pPr>
            <a:r>
              <a:rPr lang="en-US" sz="2400" dirty="0" err="1"/>
              <a:t>Solution:Backtrack</a:t>
            </a:r>
            <a:r>
              <a:rPr lang="en-US" sz="2400" dirty="0"/>
              <a:t> to some earlier node and go in another direction</a:t>
            </a:r>
          </a:p>
          <a:p>
            <a:endParaRPr lang="en-US" sz="2400" dirty="0"/>
          </a:p>
          <a:p>
            <a:r>
              <a:rPr lang="en-US" sz="2400" dirty="0"/>
              <a:t>Plateau is flat area of search space in whole set of neighboring states have same value</a:t>
            </a:r>
          </a:p>
          <a:p>
            <a:pPr>
              <a:buNone/>
            </a:pPr>
            <a:r>
              <a:rPr lang="en-US" sz="2400" dirty="0" err="1"/>
              <a:t>Solution:Make</a:t>
            </a:r>
            <a:r>
              <a:rPr lang="en-US" sz="2400" dirty="0"/>
              <a:t> a big jump in some direction to try to get to a new section of search space</a:t>
            </a:r>
          </a:p>
          <a:p>
            <a:endParaRPr lang="en-US" sz="2400" dirty="0"/>
          </a:p>
          <a:p>
            <a:r>
              <a:rPr lang="en-US" sz="2400" dirty="0"/>
              <a:t>Ridge is a special kind of local maximum. It is area of search space that is higher than surrounding areas and that itself a slope. It is impossible to traverse a ridge by single moves</a:t>
            </a:r>
          </a:p>
          <a:p>
            <a:pPr>
              <a:buNone/>
            </a:pPr>
            <a:r>
              <a:rPr lang="en-US" sz="2400" dirty="0"/>
              <a:t>Solution: Apply two or more rules before doing a test. This corresponds to move in several direction at once</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Hill Climbing is local method ,it decides what to do next by looking at immediate consequences of its choice</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Hill Climbing Problem</a:t>
            </a:r>
          </a:p>
        </p:txBody>
      </p:sp>
      <p:sp>
        <p:nvSpPr>
          <p:cNvPr id="3" name="Content Placeholder 2"/>
          <p:cNvSpPr>
            <a:spLocks noGrp="1"/>
          </p:cNvSpPr>
          <p:nvPr>
            <p:ph idx="1"/>
          </p:nvPr>
        </p:nvSpPr>
        <p:spPr>
          <a:xfrm>
            <a:off x="457200" y="1143000"/>
            <a:ext cx="8229600" cy="4983163"/>
          </a:xfrm>
        </p:spPr>
        <p:txBody>
          <a:bodyPr/>
          <a:lstStyle/>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r>
              <a:rPr lang="en-US" dirty="0"/>
              <a:t>Initial state                                            final state</a:t>
            </a:r>
          </a:p>
        </p:txBody>
      </p:sp>
      <p:graphicFrame>
        <p:nvGraphicFramePr>
          <p:cNvPr id="4" name="Table 3"/>
          <p:cNvGraphicFramePr>
            <a:graphicFrameLocks noGrp="1"/>
          </p:cNvGraphicFramePr>
          <p:nvPr/>
        </p:nvGraphicFramePr>
        <p:xfrm>
          <a:off x="1524000" y="1397000"/>
          <a:ext cx="381000" cy="2966720"/>
        </p:xfrm>
        <a:graphic>
          <a:graphicData uri="http://schemas.openxmlformats.org/drawingml/2006/table">
            <a:tbl>
              <a:tblPr firstRow="1" bandRow="1">
                <a:tableStyleId>{5C22544A-7EE6-4342-B048-85BDC9FD1C3A}</a:tableStyleId>
              </a:tblPr>
              <a:tblGrid>
                <a:gridCol w="381000">
                  <a:extLst>
                    <a:ext uri="{9D8B030D-6E8A-4147-A177-3AD203B41FA5}">
                      <a16:colId xmlns:a16="http://schemas.microsoft.com/office/drawing/2014/main" val="20000"/>
                    </a:ext>
                  </a:extLst>
                </a:gridCol>
              </a:tblGrid>
              <a:tr h="370840">
                <a:tc>
                  <a:txBody>
                    <a:bodyPr/>
                    <a:lstStyle/>
                    <a:p>
                      <a:r>
                        <a:rPr lang="en-US" b="1" dirty="0">
                          <a:solidFill>
                            <a:schemeClr val="tx1"/>
                          </a:solidFill>
                        </a:rPr>
                        <a:t>A</a:t>
                      </a:r>
                    </a:p>
                  </a:txBody>
                  <a:tcPr>
                    <a:solidFill>
                      <a:schemeClr val="accent1">
                        <a:lumMod val="20000"/>
                        <a:lumOff val="80000"/>
                      </a:schemeClr>
                    </a:solidFill>
                  </a:tcPr>
                </a:tc>
                <a:extLst>
                  <a:ext uri="{0D108BD9-81ED-4DB2-BD59-A6C34878D82A}">
                    <a16:rowId xmlns:a16="http://schemas.microsoft.com/office/drawing/2014/main" val="10000"/>
                  </a:ext>
                </a:extLst>
              </a:tr>
              <a:tr h="370840">
                <a:tc>
                  <a:txBody>
                    <a:bodyPr/>
                    <a:lstStyle/>
                    <a:p>
                      <a:r>
                        <a:rPr lang="en-US" b="1" dirty="0">
                          <a:solidFill>
                            <a:schemeClr val="tx1"/>
                          </a:solidFill>
                        </a:rPr>
                        <a:t>H</a:t>
                      </a:r>
                    </a:p>
                  </a:txBody>
                  <a:tcPr>
                    <a:solidFill>
                      <a:schemeClr val="accent1">
                        <a:lumMod val="20000"/>
                        <a:lumOff val="80000"/>
                      </a:schemeClr>
                    </a:solidFill>
                  </a:tcPr>
                </a:tc>
                <a:extLst>
                  <a:ext uri="{0D108BD9-81ED-4DB2-BD59-A6C34878D82A}">
                    <a16:rowId xmlns:a16="http://schemas.microsoft.com/office/drawing/2014/main" val="10001"/>
                  </a:ext>
                </a:extLst>
              </a:tr>
              <a:tr h="370840">
                <a:tc>
                  <a:txBody>
                    <a:bodyPr/>
                    <a:lstStyle/>
                    <a:p>
                      <a:r>
                        <a:rPr lang="en-US" b="1" dirty="0">
                          <a:solidFill>
                            <a:schemeClr val="tx1"/>
                          </a:solidFill>
                        </a:rPr>
                        <a:t>G</a:t>
                      </a:r>
                    </a:p>
                  </a:txBody>
                  <a:tcPr>
                    <a:solidFill>
                      <a:schemeClr val="accent1">
                        <a:lumMod val="20000"/>
                        <a:lumOff val="80000"/>
                      </a:schemeClr>
                    </a:solidFill>
                  </a:tcPr>
                </a:tc>
                <a:extLst>
                  <a:ext uri="{0D108BD9-81ED-4DB2-BD59-A6C34878D82A}">
                    <a16:rowId xmlns:a16="http://schemas.microsoft.com/office/drawing/2014/main" val="10002"/>
                  </a:ext>
                </a:extLst>
              </a:tr>
              <a:tr h="370840">
                <a:tc>
                  <a:txBody>
                    <a:bodyPr/>
                    <a:lstStyle/>
                    <a:p>
                      <a:r>
                        <a:rPr lang="en-US" b="1" dirty="0">
                          <a:solidFill>
                            <a:schemeClr val="tx1"/>
                          </a:solidFill>
                        </a:rPr>
                        <a:t>F</a:t>
                      </a:r>
                    </a:p>
                  </a:txBody>
                  <a:tcPr>
                    <a:solidFill>
                      <a:schemeClr val="accent1">
                        <a:lumMod val="20000"/>
                        <a:lumOff val="80000"/>
                      </a:schemeClr>
                    </a:solidFill>
                  </a:tcPr>
                </a:tc>
                <a:extLst>
                  <a:ext uri="{0D108BD9-81ED-4DB2-BD59-A6C34878D82A}">
                    <a16:rowId xmlns:a16="http://schemas.microsoft.com/office/drawing/2014/main" val="10003"/>
                  </a:ext>
                </a:extLst>
              </a:tr>
              <a:tr h="370840">
                <a:tc>
                  <a:txBody>
                    <a:bodyPr/>
                    <a:lstStyle/>
                    <a:p>
                      <a:r>
                        <a:rPr lang="en-US" b="1" dirty="0">
                          <a:solidFill>
                            <a:schemeClr val="tx1"/>
                          </a:solidFill>
                        </a:rPr>
                        <a:t>E</a:t>
                      </a:r>
                    </a:p>
                  </a:txBody>
                  <a:tcPr>
                    <a:solidFill>
                      <a:schemeClr val="accent1">
                        <a:lumMod val="20000"/>
                        <a:lumOff val="80000"/>
                      </a:schemeClr>
                    </a:solidFill>
                  </a:tcPr>
                </a:tc>
                <a:extLst>
                  <a:ext uri="{0D108BD9-81ED-4DB2-BD59-A6C34878D82A}">
                    <a16:rowId xmlns:a16="http://schemas.microsoft.com/office/drawing/2014/main" val="10004"/>
                  </a:ext>
                </a:extLst>
              </a:tr>
              <a:tr h="370840">
                <a:tc>
                  <a:txBody>
                    <a:bodyPr/>
                    <a:lstStyle/>
                    <a:p>
                      <a:r>
                        <a:rPr lang="en-US" b="1" dirty="0">
                          <a:solidFill>
                            <a:schemeClr val="tx1"/>
                          </a:solidFill>
                        </a:rPr>
                        <a:t>D</a:t>
                      </a:r>
                    </a:p>
                  </a:txBody>
                  <a:tcPr>
                    <a:solidFill>
                      <a:schemeClr val="accent1">
                        <a:lumMod val="20000"/>
                        <a:lumOff val="80000"/>
                      </a:schemeClr>
                    </a:solidFill>
                  </a:tcPr>
                </a:tc>
                <a:extLst>
                  <a:ext uri="{0D108BD9-81ED-4DB2-BD59-A6C34878D82A}">
                    <a16:rowId xmlns:a16="http://schemas.microsoft.com/office/drawing/2014/main" val="10005"/>
                  </a:ext>
                </a:extLst>
              </a:tr>
              <a:tr h="370840">
                <a:tc>
                  <a:txBody>
                    <a:bodyPr/>
                    <a:lstStyle/>
                    <a:p>
                      <a:r>
                        <a:rPr lang="en-US" b="1" dirty="0">
                          <a:solidFill>
                            <a:schemeClr val="tx1"/>
                          </a:solidFill>
                        </a:rPr>
                        <a:t>C</a:t>
                      </a:r>
                    </a:p>
                  </a:txBody>
                  <a:tcPr>
                    <a:solidFill>
                      <a:schemeClr val="accent1">
                        <a:lumMod val="20000"/>
                        <a:lumOff val="80000"/>
                      </a:schemeClr>
                    </a:solidFill>
                  </a:tcPr>
                </a:tc>
                <a:extLst>
                  <a:ext uri="{0D108BD9-81ED-4DB2-BD59-A6C34878D82A}">
                    <a16:rowId xmlns:a16="http://schemas.microsoft.com/office/drawing/2014/main" val="10006"/>
                  </a:ext>
                </a:extLst>
              </a:tr>
              <a:tr h="370840">
                <a:tc>
                  <a:txBody>
                    <a:bodyPr/>
                    <a:lstStyle/>
                    <a:p>
                      <a:r>
                        <a:rPr lang="en-US" b="1" dirty="0">
                          <a:solidFill>
                            <a:schemeClr val="tx1"/>
                          </a:solidFill>
                        </a:rPr>
                        <a:t>B</a:t>
                      </a:r>
                    </a:p>
                  </a:txBody>
                  <a:tcPr>
                    <a:solidFill>
                      <a:schemeClr val="accent1">
                        <a:lumMod val="20000"/>
                        <a:lumOff val="80000"/>
                      </a:schemeClr>
                    </a:solidFill>
                  </a:tcPr>
                </a:tc>
                <a:extLst>
                  <a:ext uri="{0D108BD9-81ED-4DB2-BD59-A6C34878D82A}">
                    <a16:rowId xmlns:a16="http://schemas.microsoft.com/office/drawing/2014/main" val="10007"/>
                  </a:ext>
                </a:extLst>
              </a:tr>
            </a:tbl>
          </a:graphicData>
        </a:graphic>
      </p:graphicFrame>
      <p:graphicFrame>
        <p:nvGraphicFramePr>
          <p:cNvPr id="5" name="Table 4"/>
          <p:cNvGraphicFramePr>
            <a:graphicFrameLocks noGrp="1"/>
          </p:cNvGraphicFramePr>
          <p:nvPr/>
        </p:nvGraphicFramePr>
        <p:xfrm>
          <a:off x="7086600" y="1397000"/>
          <a:ext cx="533400" cy="2966720"/>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20000"/>
                    </a:ext>
                  </a:extLst>
                </a:gridCol>
              </a:tblGrid>
              <a:tr h="370840">
                <a:tc>
                  <a:txBody>
                    <a:bodyPr/>
                    <a:lstStyle/>
                    <a:p>
                      <a:r>
                        <a:rPr lang="en-US" b="1" dirty="0">
                          <a:solidFill>
                            <a:schemeClr val="tx1"/>
                          </a:solidFill>
                        </a:rPr>
                        <a:t>H</a:t>
                      </a:r>
                    </a:p>
                  </a:txBody>
                  <a:tcPr>
                    <a:solidFill>
                      <a:schemeClr val="accent1">
                        <a:lumMod val="20000"/>
                        <a:lumOff val="80000"/>
                      </a:schemeClr>
                    </a:solidFill>
                  </a:tcPr>
                </a:tc>
                <a:extLst>
                  <a:ext uri="{0D108BD9-81ED-4DB2-BD59-A6C34878D82A}">
                    <a16:rowId xmlns:a16="http://schemas.microsoft.com/office/drawing/2014/main" val="10000"/>
                  </a:ext>
                </a:extLst>
              </a:tr>
              <a:tr h="370840">
                <a:tc>
                  <a:txBody>
                    <a:bodyPr/>
                    <a:lstStyle/>
                    <a:p>
                      <a:r>
                        <a:rPr lang="en-US" b="1" dirty="0">
                          <a:solidFill>
                            <a:schemeClr val="tx1"/>
                          </a:solidFill>
                        </a:rPr>
                        <a:t>G</a:t>
                      </a:r>
                    </a:p>
                  </a:txBody>
                  <a:tcPr>
                    <a:solidFill>
                      <a:schemeClr val="accent1">
                        <a:lumMod val="20000"/>
                        <a:lumOff val="80000"/>
                      </a:schemeClr>
                    </a:solidFill>
                  </a:tcPr>
                </a:tc>
                <a:extLst>
                  <a:ext uri="{0D108BD9-81ED-4DB2-BD59-A6C34878D82A}">
                    <a16:rowId xmlns:a16="http://schemas.microsoft.com/office/drawing/2014/main" val="10001"/>
                  </a:ext>
                </a:extLst>
              </a:tr>
              <a:tr h="370840">
                <a:tc>
                  <a:txBody>
                    <a:bodyPr/>
                    <a:lstStyle/>
                    <a:p>
                      <a:r>
                        <a:rPr lang="en-US" b="1" dirty="0">
                          <a:solidFill>
                            <a:schemeClr val="tx1"/>
                          </a:solidFill>
                        </a:rPr>
                        <a:t>F</a:t>
                      </a:r>
                    </a:p>
                  </a:txBody>
                  <a:tcPr>
                    <a:solidFill>
                      <a:schemeClr val="accent1">
                        <a:lumMod val="20000"/>
                        <a:lumOff val="80000"/>
                      </a:schemeClr>
                    </a:solidFill>
                  </a:tcPr>
                </a:tc>
                <a:extLst>
                  <a:ext uri="{0D108BD9-81ED-4DB2-BD59-A6C34878D82A}">
                    <a16:rowId xmlns:a16="http://schemas.microsoft.com/office/drawing/2014/main" val="10002"/>
                  </a:ext>
                </a:extLst>
              </a:tr>
              <a:tr h="370840">
                <a:tc>
                  <a:txBody>
                    <a:bodyPr/>
                    <a:lstStyle/>
                    <a:p>
                      <a:r>
                        <a:rPr lang="en-US" b="1" dirty="0">
                          <a:solidFill>
                            <a:schemeClr val="tx1"/>
                          </a:solidFill>
                        </a:rPr>
                        <a:t>E</a:t>
                      </a:r>
                    </a:p>
                  </a:txBody>
                  <a:tcPr>
                    <a:solidFill>
                      <a:schemeClr val="accent1">
                        <a:lumMod val="20000"/>
                        <a:lumOff val="80000"/>
                      </a:schemeClr>
                    </a:solidFill>
                  </a:tcPr>
                </a:tc>
                <a:extLst>
                  <a:ext uri="{0D108BD9-81ED-4DB2-BD59-A6C34878D82A}">
                    <a16:rowId xmlns:a16="http://schemas.microsoft.com/office/drawing/2014/main" val="10003"/>
                  </a:ext>
                </a:extLst>
              </a:tr>
              <a:tr h="370840">
                <a:tc>
                  <a:txBody>
                    <a:bodyPr/>
                    <a:lstStyle/>
                    <a:p>
                      <a:r>
                        <a:rPr lang="en-US" b="1" dirty="0">
                          <a:solidFill>
                            <a:schemeClr val="tx1"/>
                          </a:solidFill>
                        </a:rPr>
                        <a:t>D</a:t>
                      </a:r>
                    </a:p>
                  </a:txBody>
                  <a:tcPr>
                    <a:solidFill>
                      <a:schemeClr val="accent1">
                        <a:lumMod val="20000"/>
                        <a:lumOff val="80000"/>
                      </a:schemeClr>
                    </a:solidFill>
                  </a:tcPr>
                </a:tc>
                <a:extLst>
                  <a:ext uri="{0D108BD9-81ED-4DB2-BD59-A6C34878D82A}">
                    <a16:rowId xmlns:a16="http://schemas.microsoft.com/office/drawing/2014/main" val="10004"/>
                  </a:ext>
                </a:extLst>
              </a:tr>
              <a:tr h="370840">
                <a:tc>
                  <a:txBody>
                    <a:bodyPr/>
                    <a:lstStyle/>
                    <a:p>
                      <a:r>
                        <a:rPr lang="en-US" b="1" dirty="0">
                          <a:solidFill>
                            <a:schemeClr val="tx1"/>
                          </a:solidFill>
                        </a:rPr>
                        <a:t>C</a:t>
                      </a:r>
                    </a:p>
                  </a:txBody>
                  <a:tcPr>
                    <a:solidFill>
                      <a:schemeClr val="accent1">
                        <a:lumMod val="20000"/>
                        <a:lumOff val="80000"/>
                      </a:schemeClr>
                    </a:solidFill>
                  </a:tcPr>
                </a:tc>
                <a:extLst>
                  <a:ext uri="{0D108BD9-81ED-4DB2-BD59-A6C34878D82A}">
                    <a16:rowId xmlns:a16="http://schemas.microsoft.com/office/drawing/2014/main" val="10005"/>
                  </a:ext>
                </a:extLst>
              </a:tr>
              <a:tr h="370840">
                <a:tc>
                  <a:txBody>
                    <a:bodyPr/>
                    <a:lstStyle/>
                    <a:p>
                      <a:r>
                        <a:rPr lang="en-US" b="1" dirty="0">
                          <a:solidFill>
                            <a:schemeClr val="tx1"/>
                          </a:solidFill>
                        </a:rPr>
                        <a:t>B</a:t>
                      </a:r>
                    </a:p>
                  </a:txBody>
                  <a:tcPr>
                    <a:solidFill>
                      <a:schemeClr val="accent1">
                        <a:lumMod val="20000"/>
                        <a:lumOff val="80000"/>
                      </a:schemeClr>
                    </a:solidFill>
                  </a:tcPr>
                </a:tc>
                <a:extLst>
                  <a:ext uri="{0D108BD9-81ED-4DB2-BD59-A6C34878D82A}">
                    <a16:rowId xmlns:a16="http://schemas.microsoft.com/office/drawing/2014/main" val="10006"/>
                  </a:ext>
                </a:extLst>
              </a:tr>
              <a:tr h="370840">
                <a:tc>
                  <a:txBody>
                    <a:bodyPr/>
                    <a:lstStyle/>
                    <a:p>
                      <a:r>
                        <a:rPr lang="en-US" b="1" dirty="0">
                          <a:solidFill>
                            <a:schemeClr val="tx1"/>
                          </a:solidFill>
                        </a:rPr>
                        <a:t>A</a:t>
                      </a:r>
                    </a:p>
                  </a:txBody>
                  <a:tcPr>
                    <a:solidFill>
                      <a:schemeClr val="accent1">
                        <a:lumMod val="20000"/>
                        <a:lumOff val="80000"/>
                      </a:schemeClr>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POSSIBLE MOVES</a:t>
            </a:r>
          </a:p>
        </p:txBody>
      </p:sp>
      <p:graphicFrame>
        <p:nvGraphicFramePr>
          <p:cNvPr id="4" name="Content Placeholder 3"/>
          <p:cNvGraphicFramePr>
            <a:graphicFrameLocks noGrp="1"/>
          </p:cNvGraphicFramePr>
          <p:nvPr>
            <p:ph idx="1"/>
          </p:nvPr>
        </p:nvGraphicFramePr>
        <p:xfrm>
          <a:off x="1524000" y="1752600"/>
          <a:ext cx="762000" cy="296672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0"/>
                    </a:ext>
                  </a:extLst>
                </a:gridCol>
              </a:tblGrid>
              <a:tr h="370840">
                <a:tc>
                  <a:txBody>
                    <a:bodyPr/>
                    <a:lstStyle/>
                    <a:p>
                      <a:r>
                        <a:rPr lang="en-US" b="1" dirty="0">
                          <a:solidFill>
                            <a:schemeClr val="tx1"/>
                          </a:solidFill>
                        </a:rPr>
                        <a:t>A</a:t>
                      </a:r>
                    </a:p>
                  </a:txBody>
                  <a:tcPr>
                    <a:solidFill>
                      <a:schemeClr val="accent1">
                        <a:lumMod val="20000"/>
                        <a:lumOff val="80000"/>
                      </a:schemeClr>
                    </a:solidFill>
                  </a:tcPr>
                </a:tc>
                <a:extLst>
                  <a:ext uri="{0D108BD9-81ED-4DB2-BD59-A6C34878D82A}">
                    <a16:rowId xmlns:a16="http://schemas.microsoft.com/office/drawing/2014/main" val="10000"/>
                  </a:ext>
                </a:extLst>
              </a:tr>
              <a:tr h="370840">
                <a:tc>
                  <a:txBody>
                    <a:bodyPr/>
                    <a:lstStyle/>
                    <a:p>
                      <a:r>
                        <a:rPr lang="en-US" b="1" dirty="0">
                          <a:solidFill>
                            <a:schemeClr val="tx1"/>
                          </a:solidFill>
                        </a:rPr>
                        <a:t>H</a:t>
                      </a:r>
                    </a:p>
                  </a:txBody>
                  <a:tcPr>
                    <a:solidFill>
                      <a:schemeClr val="accent1">
                        <a:lumMod val="20000"/>
                        <a:lumOff val="80000"/>
                      </a:schemeClr>
                    </a:solidFill>
                  </a:tcPr>
                </a:tc>
                <a:extLst>
                  <a:ext uri="{0D108BD9-81ED-4DB2-BD59-A6C34878D82A}">
                    <a16:rowId xmlns:a16="http://schemas.microsoft.com/office/drawing/2014/main" val="10001"/>
                  </a:ext>
                </a:extLst>
              </a:tr>
              <a:tr h="370840">
                <a:tc>
                  <a:txBody>
                    <a:bodyPr/>
                    <a:lstStyle/>
                    <a:p>
                      <a:r>
                        <a:rPr lang="en-US" b="1" dirty="0">
                          <a:solidFill>
                            <a:schemeClr val="tx1"/>
                          </a:solidFill>
                        </a:rPr>
                        <a:t>G</a:t>
                      </a:r>
                    </a:p>
                  </a:txBody>
                  <a:tcPr>
                    <a:solidFill>
                      <a:schemeClr val="accent1">
                        <a:lumMod val="20000"/>
                        <a:lumOff val="80000"/>
                      </a:schemeClr>
                    </a:solidFill>
                  </a:tcPr>
                </a:tc>
                <a:extLst>
                  <a:ext uri="{0D108BD9-81ED-4DB2-BD59-A6C34878D82A}">
                    <a16:rowId xmlns:a16="http://schemas.microsoft.com/office/drawing/2014/main" val="10002"/>
                  </a:ext>
                </a:extLst>
              </a:tr>
              <a:tr h="370840">
                <a:tc>
                  <a:txBody>
                    <a:bodyPr/>
                    <a:lstStyle/>
                    <a:p>
                      <a:r>
                        <a:rPr lang="en-US" b="1" dirty="0">
                          <a:solidFill>
                            <a:schemeClr val="tx1"/>
                          </a:solidFill>
                        </a:rPr>
                        <a:t>F</a:t>
                      </a:r>
                    </a:p>
                  </a:txBody>
                  <a:tcPr>
                    <a:solidFill>
                      <a:schemeClr val="accent1">
                        <a:lumMod val="20000"/>
                        <a:lumOff val="80000"/>
                      </a:schemeClr>
                    </a:solidFill>
                  </a:tcPr>
                </a:tc>
                <a:extLst>
                  <a:ext uri="{0D108BD9-81ED-4DB2-BD59-A6C34878D82A}">
                    <a16:rowId xmlns:a16="http://schemas.microsoft.com/office/drawing/2014/main" val="10003"/>
                  </a:ext>
                </a:extLst>
              </a:tr>
              <a:tr h="370840">
                <a:tc>
                  <a:txBody>
                    <a:bodyPr/>
                    <a:lstStyle/>
                    <a:p>
                      <a:r>
                        <a:rPr lang="en-US" b="1" dirty="0">
                          <a:solidFill>
                            <a:schemeClr val="tx1"/>
                          </a:solidFill>
                        </a:rPr>
                        <a:t>E</a:t>
                      </a:r>
                    </a:p>
                  </a:txBody>
                  <a:tcPr>
                    <a:solidFill>
                      <a:schemeClr val="accent1">
                        <a:lumMod val="20000"/>
                        <a:lumOff val="80000"/>
                      </a:schemeClr>
                    </a:solidFill>
                  </a:tcPr>
                </a:tc>
                <a:extLst>
                  <a:ext uri="{0D108BD9-81ED-4DB2-BD59-A6C34878D82A}">
                    <a16:rowId xmlns:a16="http://schemas.microsoft.com/office/drawing/2014/main" val="10004"/>
                  </a:ext>
                </a:extLst>
              </a:tr>
              <a:tr h="370840">
                <a:tc>
                  <a:txBody>
                    <a:bodyPr/>
                    <a:lstStyle/>
                    <a:p>
                      <a:r>
                        <a:rPr lang="en-US" b="1" dirty="0">
                          <a:solidFill>
                            <a:schemeClr val="tx1"/>
                          </a:solidFill>
                        </a:rPr>
                        <a:t>D</a:t>
                      </a:r>
                    </a:p>
                  </a:txBody>
                  <a:tcPr>
                    <a:solidFill>
                      <a:schemeClr val="accent1">
                        <a:lumMod val="20000"/>
                        <a:lumOff val="80000"/>
                      </a:schemeClr>
                    </a:solidFill>
                  </a:tcPr>
                </a:tc>
                <a:extLst>
                  <a:ext uri="{0D108BD9-81ED-4DB2-BD59-A6C34878D82A}">
                    <a16:rowId xmlns:a16="http://schemas.microsoft.com/office/drawing/2014/main" val="10005"/>
                  </a:ext>
                </a:extLst>
              </a:tr>
              <a:tr h="370840">
                <a:tc>
                  <a:txBody>
                    <a:bodyPr/>
                    <a:lstStyle/>
                    <a:p>
                      <a:r>
                        <a:rPr lang="en-US" b="1" dirty="0">
                          <a:solidFill>
                            <a:schemeClr val="tx1"/>
                          </a:solidFill>
                        </a:rPr>
                        <a:t>C</a:t>
                      </a:r>
                    </a:p>
                  </a:txBody>
                  <a:tcPr>
                    <a:solidFill>
                      <a:schemeClr val="accent1">
                        <a:lumMod val="20000"/>
                        <a:lumOff val="80000"/>
                      </a:schemeClr>
                    </a:solidFill>
                  </a:tcPr>
                </a:tc>
                <a:extLst>
                  <a:ext uri="{0D108BD9-81ED-4DB2-BD59-A6C34878D82A}">
                    <a16:rowId xmlns:a16="http://schemas.microsoft.com/office/drawing/2014/main" val="10006"/>
                  </a:ext>
                </a:extLst>
              </a:tr>
              <a:tr h="370840">
                <a:tc>
                  <a:txBody>
                    <a:bodyPr/>
                    <a:lstStyle/>
                    <a:p>
                      <a:r>
                        <a:rPr lang="en-US" b="1" dirty="0">
                          <a:solidFill>
                            <a:schemeClr val="tx1"/>
                          </a:solidFill>
                        </a:rPr>
                        <a:t>B</a:t>
                      </a:r>
                    </a:p>
                  </a:txBody>
                  <a:tcPr>
                    <a:solidFill>
                      <a:schemeClr val="accent1">
                        <a:lumMod val="20000"/>
                        <a:lumOff val="80000"/>
                      </a:schemeClr>
                    </a:solidFill>
                  </a:tcPr>
                </a:tc>
                <a:extLst>
                  <a:ext uri="{0D108BD9-81ED-4DB2-BD59-A6C34878D82A}">
                    <a16:rowId xmlns:a16="http://schemas.microsoft.com/office/drawing/2014/main" val="10007"/>
                  </a:ext>
                </a:extLst>
              </a:tr>
            </a:tbl>
          </a:graphicData>
        </a:graphic>
      </p:graphicFrame>
      <p:graphicFrame>
        <p:nvGraphicFramePr>
          <p:cNvPr id="5" name="Table 4"/>
          <p:cNvGraphicFramePr>
            <a:graphicFrameLocks noGrp="1"/>
          </p:cNvGraphicFramePr>
          <p:nvPr/>
        </p:nvGraphicFramePr>
        <p:xfrm>
          <a:off x="3886200" y="2286000"/>
          <a:ext cx="457200" cy="221996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0000"/>
                    </a:ext>
                  </a:extLst>
                </a:gridCol>
              </a:tblGrid>
              <a:tr h="0">
                <a:tc>
                  <a:txBody>
                    <a:bodyPr/>
                    <a:lstStyle/>
                    <a:p>
                      <a:r>
                        <a:rPr lang="en-US" b="1" dirty="0">
                          <a:solidFill>
                            <a:schemeClr val="tx1"/>
                          </a:solidFill>
                        </a:rPr>
                        <a:t>G</a:t>
                      </a:r>
                    </a:p>
                  </a:txBody>
                  <a:tcPr>
                    <a:solidFill>
                      <a:schemeClr val="accent1">
                        <a:lumMod val="20000"/>
                        <a:lumOff val="80000"/>
                      </a:schemeClr>
                    </a:solidFill>
                  </a:tcPr>
                </a:tc>
                <a:extLst>
                  <a:ext uri="{0D108BD9-81ED-4DB2-BD59-A6C34878D82A}">
                    <a16:rowId xmlns:a16="http://schemas.microsoft.com/office/drawing/2014/main" val="10000"/>
                  </a:ext>
                </a:extLst>
              </a:tr>
              <a:tr h="370840">
                <a:tc>
                  <a:txBody>
                    <a:bodyPr/>
                    <a:lstStyle/>
                    <a:p>
                      <a:r>
                        <a:rPr lang="en-US" b="1" dirty="0">
                          <a:solidFill>
                            <a:schemeClr val="tx1"/>
                          </a:solidFill>
                        </a:rPr>
                        <a:t>F</a:t>
                      </a:r>
                    </a:p>
                  </a:txBody>
                  <a:tcPr>
                    <a:solidFill>
                      <a:schemeClr val="accent1">
                        <a:lumMod val="20000"/>
                        <a:lumOff val="80000"/>
                      </a:schemeClr>
                    </a:solidFill>
                  </a:tcPr>
                </a:tc>
                <a:extLst>
                  <a:ext uri="{0D108BD9-81ED-4DB2-BD59-A6C34878D82A}">
                    <a16:rowId xmlns:a16="http://schemas.microsoft.com/office/drawing/2014/main" val="10001"/>
                  </a:ext>
                </a:extLst>
              </a:tr>
              <a:tr h="370840">
                <a:tc>
                  <a:txBody>
                    <a:bodyPr/>
                    <a:lstStyle/>
                    <a:p>
                      <a:r>
                        <a:rPr lang="en-US" b="1" dirty="0">
                          <a:solidFill>
                            <a:schemeClr val="tx1"/>
                          </a:solidFill>
                        </a:rPr>
                        <a:t>E</a:t>
                      </a:r>
                    </a:p>
                  </a:txBody>
                  <a:tcPr>
                    <a:solidFill>
                      <a:schemeClr val="accent1">
                        <a:lumMod val="20000"/>
                        <a:lumOff val="80000"/>
                      </a:schemeClr>
                    </a:solidFill>
                  </a:tcPr>
                </a:tc>
                <a:extLst>
                  <a:ext uri="{0D108BD9-81ED-4DB2-BD59-A6C34878D82A}">
                    <a16:rowId xmlns:a16="http://schemas.microsoft.com/office/drawing/2014/main" val="10002"/>
                  </a:ext>
                </a:extLst>
              </a:tr>
              <a:tr h="370840">
                <a:tc>
                  <a:txBody>
                    <a:bodyPr/>
                    <a:lstStyle/>
                    <a:p>
                      <a:r>
                        <a:rPr lang="en-US" b="1" dirty="0">
                          <a:solidFill>
                            <a:schemeClr val="tx1"/>
                          </a:solidFill>
                        </a:rPr>
                        <a:t>D</a:t>
                      </a:r>
                    </a:p>
                  </a:txBody>
                  <a:tcPr>
                    <a:solidFill>
                      <a:schemeClr val="accent1">
                        <a:lumMod val="20000"/>
                        <a:lumOff val="80000"/>
                      </a:schemeClr>
                    </a:solidFill>
                  </a:tcPr>
                </a:tc>
                <a:extLst>
                  <a:ext uri="{0D108BD9-81ED-4DB2-BD59-A6C34878D82A}">
                    <a16:rowId xmlns:a16="http://schemas.microsoft.com/office/drawing/2014/main" val="10003"/>
                  </a:ext>
                </a:extLst>
              </a:tr>
              <a:tr h="370840">
                <a:tc>
                  <a:txBody>
                    <a:bodyPr/>
                    <a:lstStyle/>
                    <a:p>
                      <a:r>
                        <a:rPr lang="en-US" b="1" dirty="0">
                          <a:solidFill>
                            <a:schemeClr val="tx1"/>
                          </a:solidFill>
                        </a:rPr>
                        <a:t>C</a:t>
                      </a:r>
                    </a:p>
                  </a:txBody>
                  <a:tcPr>
                    <a:solidFill>
                      <a:schemeClr val="accent1">
                        <a:lumMod val="20000"/>
                        <a:lumOff val="80000"/>
                      </a:schemeClr>
                    </a:solidFill>
                  </a:tcPr>
                </a:tc>
                <a:extLst>
                  <a:ext uri="{0D108BD9-81ED-4DB2-BD59-A6C34878D82A}">
                    <a16:rowId xmlns:a16="http://schemas.microsoft.com/office/drawing/2014/main" val="10004"/>
                  </a:ext>
                </a:extLst>
              </a:tr>
              <a:tr h="370840">
                <a:tc>
                  <a:txBody>
                    <a:bodyPr/>
                    <a:lstStyle/>
                    <a:p>
                      <a:r>
                        <a:rPr lang="en-US" b="1" dirty="0">
                          <a:solidFill>
                            <a:schemeClr val="tx1"/>
                          </a:solidFill>
                        </a:rPr>
                        <a:t>B</a:t>
                      </a:r>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3048000" y="3733800"/>
          <a:ext cx="533400" cy="741680"/>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20000"/>
                    </a:ext>
                  </a:extLst>
                </a:gridCol>
              </a:tblGrid>
              <a:tr h="370840">
                <a:tc>
                  <a:txBody>
                    <a:bodyPr/>
                    <a:lstStyle/>
                    <a:p>
                      <a:r>
                        <a:rPr lang="en-US" b="1" dirty="0">
                          <a:solidFill>
                            <a:schemeClr val="tx1"/>
                          </a:solidFill>
                        </a:rPr>
                        <a:t>H</a:t>
                      </a:r>
                    </a:p>
                  </a:txBody>
                  <a:tcPr>
                    <a:solidFill>
                      <a:schemeClr val="accent1">
                        <a:lumMod val="20000"/>
                        <a:lumOff val="80000"/>
                      </a:schemeClr>
                    </a:solidFill>
                  </a:tcPr>
                </a:tc>
                <a:extLst>
                  <a:ext uri="{0D108BD9-81ED-4DB2-BD59-A6C34878D82A}">
                    <a16:rowId xmlns:a16="http://schemas.microsoft.com/office/drawing/2014/main" val="10000"/>
                  </a:ext>
                </a:extLst>
              </a:tr>
              <a:tr h="370840">
                <a:tc>
                  <a:txBody>
                    <a:bodyPr/>
                    <a:lstStyle/>
                    <a:p>
                      <a:r>
                        <a:rPr lang="en-US" dirty="0">
                          <a:solidFill>
                            <a:schemeClr val="tx1"/>
                          </a:solidFill>
                        </a:rPr>
                        <a:t>A</a:t>
                      </a:r>
                    </a:p>
                  </a:txBody>
                  <a:tcPr>
                    <a:solidFill>
                      <a:schemeClr val="accent1">
                        <a:lumMod val="20000"/>
                        <a:lumOff val="80000"/>
                      </a:schemeClr>
                    </a:solidFill>
                  </a:tcPr>
                </a:tc>
                <a:extLst>
                  <a:ext uri="{0D108BD9-81ED-4DB2-BD59-A6C34878D82A}">
                    <a16:rowId xmlns:a16="http://schemas.microsoft.com/office/drawing/2014/main" val="10001"/>
                  </a:ext>
                </a:extLst>
              </a:tr>
            </a:tbl>
          </a:graphicData>
        </a:graphic>
      </p:graphicFrame>
      <p:graphicFrame>
        <p:nvGraphicFramePr>
          <p:cNvPr id="7" name="Table 6"/>
          <p:cNvGraphicFramePr>
            <a:graphicFrameLocks noGrp="1"/>
          </p:cNvGraphicFramePr>
          <p:nvPr/>
        </p:nvGraphicFramePr>
        <p:xfrm>
          <a:off x="7010400" y="2286000"/>
          <a:ext cx="1066800" cy="221996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20000"/>
                    </a:ext>
                  </a:extLst>
                </a:gridCol>
              </a:tblGrid>
              <a:tr h="0">
                <a:tc>
                  <a:txBody>
                    <a:bodyPr/>
                    <a:lstStyle/>
                    <a:p>
                      <a:r>
                        <a:rPr lang="en-US" b="1" dirty="0">
                          <a:solidFill>
                            <a:schemeClr val="tx1"/>
                          </a:solidFill>
                        </a:rPr>
                        <a:t>G</a:t>
                      </a:r>
                    </a:p>
                  </a:txBody>
                  <a:tcPr>
                    <a:solidFill>
                      <a:schemeClr val="accent1">
                        <a:lumMod val="20000"/>
                        <a:lumOff val="80000"/>
                      </a:schemeClr>
                    </a:solidFill>
                  </a:tcPr>
                </a:tc>
                <a:extLst>
                  <a:ext uri="{0D108BD9-81ED-4DB2-BD59-A6C34878D82A}">
                    <a16:rowId xmlns:a16="http://schemas.microsoft.com/office/drawing/2014/main" val="10000"/>
                  </a:ext>
                </a:extLst>
              </a:tr>
              <a:tr h="370840">
                <a:tc>
                  <a:txBody>
                    <a:bodyPr/>
                    <a:lstStyle/>
                    <a:p>
                      <a:r>
                        <a:rPr lang="en-US" b="1" dirty="0">
                          <a:solidFill>
                            <a:schemeClr val="tx1"/>
                          </a:solidFill>
                        </a:rPr>
                        <a:t>F</a:t>
                      </a:r>
                    </a:p>
                  </a:txBody>
                  <a:tcPr>
                    <a:solidFill>
                      <a:schemeClr val="accent1">
                        <a:lumMod val="20000"/>
                        <a:lumOff val="80000"/>
                      </a:schemeClr>
                    </a:solidFill>
                  </a:tcPr>
                </a:tc>
                <a:extLst>
                  <a:ext uri="{0D108BD9-81ED-4DB2-BD59-A6C34878D82A}">
                    <a16:rowId xmlns:a16="http://schemas.microsoft.com/office/drawing/2014/main" val="10001"/>
                  </a:ext>
                </a:extLst>
              </a:tr>
              <a:tr h="370840">
                <a:tc>
                  <a:txBody>
                    <a:bodyPr/>
                    <a:lstStyle/>
                    <a:p>
                      <a:r>
                        <a:rPr lang="en-US" b="1" dirty="0">
                          <a:solidFill>
                            <a:schemeClr val="tx1"/>
                          </a:solidFill>
                        </a:rPr>
                        <a:t>E</a:t>
                      </a:r>
                    </a:p>
                  </a:txBody>
                  <a:tcPr>
                    <a:solidFill>
                      <a:schemeClr val="accent1">
                        <a:lumMod val="20000"/>
                        <a:lumOff val="80000"/>
                      </a:schemeClr>
                    </a:solidFill>
                  </a:tcPr>
                </a:tc>
                <a:extLst>
                  <a:ext uri="{0D108BD9-81ED-4DB2-BD59-A6C34878D82A}">
                    <a16:rowId xmlns:a16="http://schemas.microsoft.com/office/drawing/2014/main" val="10002"/>
                  </a:ext>
                </a:extLst>
              </a:tr>
              <a:tr h="370840">
                <a:tc>
                  <a:txBody>
                    <a:bodyPr/>
                    <a:lstStyle/>
                    <a:p>
                      <a:r>
                        <a:rPr lang="en-US" b="1" dirty="0">
                          <a:solidFill>
                            <a:schemeClr val="tx1"/>
                          </a:solidFill>
                        </a:rPr>
                        <a:t>D</a:t>
                      </a:r>
                    </a:p>
                  </a:txBody>
                  <a:tcPr>
                    <a:solidFill>
                      <a:schemeClr val="accent1">
                        <a:lumMod val="20000"/>
                        <a:lumOff val="80000"/>
                      </a:schemeClr>
                    </a:solidFill>
                  </a:tcPr>
                </a:tc>
                <a:extLst>
                  <a:ext uri="{0D108BD9-81ED-4DB2-BD59-A6C34878D82A}">
                    <a16:rowId xmlns:a16="http://schemas.microsoft.com/office/drawing/2014/main" val="10003"/>
                  </a:ext>
                </a:extLst>
              </a:tr>
              <a:tr h="370840">
                <a:tc>
                  <a:txBody>
                    <a:bodyPr/>
                    <a:lstStyle/>
                    <a:p>
                      <a:r>
                        <a:rPr lang="en-US" b="1" dirty="0">
                          <a:solidFill>
                            <a:schemeClr val="tx1"/>
                          </a:solidFill>
                        </a:rPr>
                        <a:t>C</a:t>
                      </a:r>
                    </a:p>
                  </a:txBody>
                  <a:tcPr>
                    <a:solidFill>
                      <a:schemeClr val="accent1">
                        <a:lumMod val="20000"/>
                        <a:lumOff val="80000"/>
                      </a:schemeClr>
                    </a:solidFill>
                  </a:tcPr>
                </a:tc>
                <a:extLst>
                  <a:ext uri="{0D108BD9-81ED-4DB2-BD59-A6C34878D82A}">
                    <a16:rowId xmlns:a16="http://schemas.microsoft.com/office/drawing/2014/main" val="10004"/>
                  </a:ext>
                </a:extLst>
              </a:tr>
              <a:tr h="370840">
                <a:tc>
                  <a:txBody>
                    <a:bodyPr/>
                    <a:lstStyle/>
                    <a:p>
                      <a:r>
                        <a:rPr lang="en-US" b="1" dirty="0">
                          <a:solidFill>
                            <a:schemeClr val="tx1"/>
                          </a:solidFill>
                        </a:rPr>
                        <a:t>B</a:t>
                      </a:r>
                    </a:p>
                  </a:txBody>
                  <a:tcP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graphicFrame>
        <p:nvGraphicFramePr>
          <p:cNvPr id="8" name="Table 7"/>
          <p:cNvGraphicFramePr>
            <a:graphicFrameLocks noGrp="1"/>
          </p:cNvGraphicFramePr>
          <p:nvPr/>
        </p:nvGraphicFramePr>
        <p:xfrm>
          <a:off x="6019800" y="4114800"/>
          <a:ext cx="609600" cy="370840"/>
        </p:xfrm>
        <a:graphic>
          <a:graphicData uri="http://schemas.openxmlformats.org/drawingml/2006/table">
            <a:tbl>
              <a:tblPr firstRow="1" bandRow="1">
                <a:tableStyleId>{5C22544A-7EE6-4342-B048-85BDC9FD1C3A}</a:tableStyleId>
              </a:tblPr>
              <a:tblGrid>
                <a:gridCol w="609600">
                  <a:extLst>
                    <a:ext uri="{9D8B030D-6E8A-4147-A177-3AD203B41FA5}">
                      <a16:colId xmlns:a16="http://schemas.microsoft.com/office/drawing/2014/main" val="20000"/>
                    </a:ext>
                  </a:extLst>
                </a:gridCol>
              </a:tblGrid>
              <a:tr h="370840">
                <a:tc>
                  <a:txBody>
                    <a:bodyPr/>
                    <a:lstStyle/>
                    <a:p>
                      <a:r>
                        <a:rPr lang="en-US" b="1" dirty="0">
                          <a:solidFill>
                            <a:schemeClr val="tx1"/>
                          </a:solidFill>
                        </a:rPr>
                        <a:t>H</a:t>
                      </a:r>
                    </a:p>
                  </a:txBody>
                  <a:tcPr>
                    <a:solidFill>
                      <a:schemeClr val="accent1">
                        <a:lumMod val="20000"/>
                        <a:lumOff val="80000"/>
                      </a:schemeClr>
                    </a:solidFill>
                  </a:tcPr>
                </a:tc>
                <a:extLst>
                  <a:ext uri="{0D108BD9-81ED-4DB2-BD59-A6C34878D82A}">
                    <a16:rowId xmlns:a16="http://schemas.microsoft.com/office/drawing/2014/main" val="10000"/>
                  </a:ext>
                </a:extLst>
              </a:tr>
            </a:tbl>
          </a:graphicData>
        </a:graphic>
      </p:graphicFrame>
      <p:graphicFrame>
        <p:nvGraphicFramePr>
          <p:cNvPr id="9" name="Table 8"/>
          <p:cNvGraphicFramePr>
            <a:graphicFrameLocks noGrp="1"/>
          </p:cNvGraphicFramePr>
          <p:nvPr/>
        </p:nvGraphicFramePr>
        <p:xfrm>
          <a:off x="4953000" y="4114800"/>
          <a:ext cx="914400" cy="37084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tblGrid>
              <a:tr h="370840">
                <a:tc>
                  <a:txBody>
                    <a:bodyPr/>
                    <a:lstStyle/>
                    <a:p>
                      <a:r>
                        <a:rPr lang="en-US" dirty="0">
                          <a:solidFill>
                            <a:schemeClr val="tx1"/>
                          </a:solidFill>
                        </a:rPr>
                        <a:t>A</a:t>
                      </a:r>
                    </a:p>
                  </a:txBody>
                  <a:tcPr>
                    <a:solidFill>
                      <a:schemeClr val="accent1">
                        <a:lumMod val="20000"/>
                        <a:lumOff val="80000"/>
                      </a:schemeClr>
                    </a:solidFill>
                  </a:tcPr>
                </a:tc>
                <a:extLst>
                  <a:ext uri="{0D108BD9-81ED-4DB2-BD59-A6C34878D82A}">
                    <a16:rowId xmlns:a16="http://schemas.microsoft.com/office/drawing/2014/main" val="10000"/>
                  </a:ext>
                </a:extLst>
              </a:tr>
            </a:tbl>
          </a:graphicData>
        </a:graphic>
      </p:graphicFrame>
      <p:sp>
        <p:nvSpPr>
          <p:cNvPr id="10" name="TextBox 9"/>
          <p:cNvSpPr txBox="1"/>
          <p:nvPr/>
        </p:nvSpPr>
        <p:spPr>
          <a:xfrm>
            <a:off x="1371600" y="5029200"/>
            <a:ext cx="914400" cy="381000"/>
          </a:xfrm>
          <a:prstGeom prst="rect">
            <a:avLst/>
          </a:prstGeom>
          <a:noFill/>
        </p:spPr>
        <p:txBody>
          <a:bodyPr wrap="square" rtlCol="0">
            <a:spAutoFit/>
          </a:bodyPr>
          <a:lstStyle/>
          <a:p>
            <a:endParaRPr lang="en-US" dirty="0"/>
          </a:p>
        </p:txBody>
      </p:sp>
      <p:sp>
        <p:nvSpPr>
          <p:cNvPr id="11" name="TextBox 10"/>
          <p:cNvSpPr txBox="1"/>
          <p:nvPr/>
        </p:nvSpPr>
        <p:spPr>
          <a:xfrm>
            <a:off x="3429000" y="5029200"/>
            <a:ext cx="1066800" cy="369332"/>
          </a:xfrm>
          <a:prstGeom prst="rect">
            <a:avLst/>
          </a:prstGeom>
          <a:noFill/>
        </p:spPr>
        <p:txBody>
          <a:bodyPr wrap="square" rtlCol="0">
            <a:spAutoFit/>
          </a:bodyPr>
          <a:lstStyle/>
          <a:p>
            <a:r>
              <a:rPr lang="en-US" dirty="0"/>
              <a:t>(B)</a:t>
            </a:r>
          </a:p>
        </p:txBody>
      </p:sp>
      <p:sp>
        <p:nvSpPr>
          <p:cNvPr id="12" name="TextBox 11"/>
          <p:cNvSpPr txBox="1"/>
          <p:nvPr/>
        </p:nvSpPr>
        <p:spPr>
          <a:xfrm>
            <a:off x="1371600" y="5029200"/>
            <a:ext cx="914400" cy="369332"/>
          </a:xfrm>
          <a:prstGeom prst="rect">
            <a:avLst/>
          </a:prstGeom>
          <a:noFill/>
        </p:spPr>
        <p:txBody>
          <a:bodyPr wrap="square" rtlCol="0">
            <a:spAutoFit/>
          </a:bodyPr>
          <a:lstStyle/>
          <a:p>
            <a:r>
              <a:rPr lang="en-US" dirty="0"/>
              <a:t>(A)</a:t>
            </a:r>
          </a:p>
        </p:txBody>
      </p:sp>
      <p:sp>
        <p:nvSpPr>
          <p:cNvPr id="13" name="TextBox 12"/>
          <p:cNvSpPr txBox="1"/>
          <p:nvPr/>
        </p:nvSpPr>
        <p:spPr>
          <a:xfrm>
            <a:off x="5867400" y="5029200"/>
            <a:ext cx="2209800" cy="381000"/>
          </a:xfrm>
          <a:prstGeom prst="rect">
            <a:avLst/>
          </a:prstGeom>
          <a:noFill/>
        </p:spPr>
        <p:txBody>
          <a:bodyPr wrap="square" rtlCol="0">
            <a:spAutoFit/>
          </a:bodyPr>
          <a:lstStyle/>
          <a:p>
            <a:r>
              <a:rPr lang="en-US" dirty="0"/>
              <a:t>( C )</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6477000"/>
          </a:xfrm>
        </p:spPr>
        <p:txBody>
          <a:bodyPr>
            <a:normAutofit lnSpcReduction="10000"/>
          </a:bodyPr>
          <a:lstStyle/>
          <a:p>
            <a:r>
              <a:rPr lang="en-US" dirty="0"/>
              <a:t>Local: Add one point for every block that is resting on a thing it is supposed to be resting on. Subtract one point for every block that is sitting on the wrong thing</a:t>
            </a:r>
          </a:p>
          <a:p>
            <a:r>
              <a:rPr lang="en-US" dirty="0"/>
              <a:t>Goal state has score 8</a:t>
            </a:r>
          </a:p>
          <a:p>
            <a:endParaRPr lang="en-US" dirty="0"/>
          </a:p>
          <a:p>
            <a:r>
              <a:rPr lang="en-US" dirty="0"/>
              <a:t>From the initial state(4) move A on to the table..From the new state(6) there are three possible moves leading to three sates which has score</a:t>
            </a:r>
          </a:p>
          <a:p>
            <a:pPr>
              <a:buNone/>
            </a:pPr>
            <a:r>
              <a:rPr lang="en-US" dirty="0"/>
              <a:t>	(A)=4,(B)=4,( C )=4</a:t>
            </a:r>
          </a:p>
          <a:p>
            <a:r>
              <a:rPr lang="en-US" dirty="0"/>
              <a:t>Hill climbing will halt here, </a:t>
            </a:r>
            <a:r>
              <a:rPr lang="en-US" dirty="0" err="1"/>
              <a:t>bcos</a:t>
            </a:r>
            <a:r>
              <a:rPr lang="en-US" dirty="0"/>
              <a:t> all states  have lower scores than current state</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normAutofit/>
          </a:bodyPr>
          <a:lstStyle/>
          <a:p>
            <a:r>
              <a:rPr lang="en-US" sz="2800" dirty="0"/>
              <a:t>Suppose we modify heuristic function as follows</a:t>
            </a:r>
          </a:p>
          <a:p>
            <a:pPr>
              <a:buNone/>
            </a:pPr>
            <a:r>
              <a:rPr lang="en-US" sz="2800" dirty="0"/>
              <a:t>	Global: For each block that has correct support structure, add one point for every block in the support structure. For each block that has incorrect support structure, subtract one point for every block in the existing support structure</a:t>
            </a:r>
          </a:p>
          <a:p>
            <a:r>
              <a:rPr lang="en-US" sz="2800" dirty="0"/>
              <a:t>Initial state has -28,Goal state has 28</a:t>
            </a:r>
          </a:p>
          <a:p>
            <a:r>
              <a:rPr lang="en-US" sz="2800" dirty="0"/>
              <a:t>Moving A to table yields score of -21</a:t>
            </a:r>
          </a:p>
          <a:p>
            <a:r>
              <a:rPr lang="en-US" sz="2800" dirty="0"/>
              <a:t>Three new states has following score </a:t>
            </a:r>
          </a:p>
          <a:p>
            <a:pPr>
              <a:buNone/>
            </a:pPr>
            <a:r>
              <a:rPr lang="en-US" sz="2800" dirty="0"/>
              <a:t>	(A)=-28,(B)=-16,(C )=-15</a:t>
            </a:r>
          </a:p>
          <a:p>
            <a:r>
              <a:rPr lang="en-US" sz="2800" dirty="0"/>
              <a:t>Move C is the correct move</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Simulated Annealing</a:t>
            </a:r>
          </a:p>
        </p:txBody>
      </p:sp>
      <p:sp>
        <p:nvSpPr>
          <p:cNvPr id="3" name="Content Placeholder 2"/>
          <p:cNvSpPr>
            <a:spLocks noGrp="1"/>
          </p:cNvSpPr>
          <p:nvPr>
            <p:ph idx="1"/>
          </p:nvPr>
        </p:nvSpPr>
        <p:spPr/>
        <p:txBody>
          <a:bodyPr>
            <a:normAutofit fontScale="92500" lnSpcReduction="20000"/>
          </a:bodyPr>
          <a:lstStyle/>
          <a:p>
            <a:r>
              <a:rPr lang="en-US" dirty="0"/>
              <a:t>It is a computational process which is patterned after physical process of annealing, in which physical substances such as metals are melted and then gradually cooled until some solid state is reached</a:t>
            </a:r>
          </a:p>
          <a:p>
            <a:endParaRPr lang="en-US" dirty="0"/>
          </a:p>
          <a:p>
            <a:r>
              <a:rPr lang="en-US" dirty="0"/>
              <a:t>Goal of this process is to produce minimal energy final state</a:t>
            </a:r>
          </a:p>
          <a:p>
            <a:endParaRPr lang="en-US" dirty="0"/>
          </a:p>
          <a:p>
            <a:r>
              <a:rPr lang="en-US" dirty="0"/>
              <a:t>Actually we describe valley descending rather than hill climbing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18295</TotalTime>
  <Words>6268</Words>
  <Application>Microsoft Office PowerPoint</Application>
  <PresentationFormat>On-screen Show (4:3)</PresentationFormat>
  <Paragraphs>783</Paragraphs>
  <Slides>126</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126</vt:i4>
      </vt:variant>
    </vt:vector>
  </HeadingPairs>
  <TitlesOfParts>
    <vt:vector size="131" baseType="lpstr">
      <vt:lpstr>Arial</vt:lpstr>
      <vt:lpstr>Calibri</vt:lpstr>
      <vt:lpstr>Times New Roman</vt:lpstr>
      <vt:lpstr>Wingdings</vt:lpstr>
      <vt:lpstr>Office Theme</vt:lpstr>
      <vt:lpstr>PowerPoint Presentation</vt:lpstr>
      <vt:lpstr>Knowledge properties</vt:lpstr>
      <vt:lpstr>Knowledge should be represented in such a way that</vt:lpstr>
      <vt:lpstr>PowerPoint Presentation</vt:lpstr>
      <vt:lpstr>PowerPoint Presentation</vt:lpstr>
      <vt:lpstr>PowerPoint Presentation</vt:lpstr>
      <vt:lpstr>Introductory Problem: Tic-Tac-Toe</vt:lpstr>
      <vt:lpstr>PowerPoint Presentation</vt:lpstr>
      <vt:lpstr>PGM 2</vt:lpstr>
      <vt:lpstr>STRATEGY FOR EACH TURN</vt:lpstr>
      <vt:lpstr>PowerPoint Presentation</vt:lpstr>
      <vt:lpstr>PowerPoint Presentation</vt:lpstr>
      <vt:lpstr>PowerPoint Presentation</vt:lpstr>
      <vt:lpstr>PowerPoint Presentation</vt:lpstr>
      <vt:lpstr>COMMENTS</vt:lpstr>
      <vt:lpstr>PGM 2’</vt:lpstr>
      <vt:lpstr>PGM 3</vt:lpstr>
      <vt:lpstr>To decide which set of board positions is best,do the following:</vt:lpstr>
      <vt:lpstr>Comments</vt:lpstr>
      <vt:lpstr>QUESTION ANSWERING PROBLEM</vt:lpstr>
      <vt:lpstr>PowerPoint Presentation</vt:lpstr>
      <vt:lpstr>PowerPoint Presentation</vt:lpstr>
      <vt:lpstr>PGM1</vt:lpstr>
      <vt:lpstr>Algorithm</vt:lpstr>
      <vt:lpstr>COMMENTS</vt:lpstr>
      <vt:lpstr>PGM 2</vt:lpstr>
      <vt:lpstr>PowerPoint Presentation</vt:lpstr>
      <vt:lpstr>PowerPoint Presentation</vt:lpstr>
      <vt:lpstr>Algorithm2</vt:lpstr>
      <vt:lpstr>COMMENTS</vt:lpstr>
      <vt:lpstr>PGM 3</vt:lpstr>
      <vt:lpstr>PowerPoint Presentation</vt:lpstr>
      <vt:lpstr>PowerPoint Presentation</vt:lpstr>
      <vt:lpstr>Algorithm</vt:lpstr>
      <vt:lpstr>Comments</vt:lpstr>
      <vt:lpstr>AI technique</vt:lpstr>
      <vt:lpstr>LEVEL OF MODEL</vt:lpstr>
      <vt:lpstr>PowerPoint Presentation</vt:lpstr>
      <vt:lpstr>Criteria for Success</vt:lpstr>
      <vt:lpstr>Example</vt:lpstr>
      <vt:lpstr>PowerPoint Presentation</vt:lpstr>
      <vt:lpstr>To build a system to solve a particular problem we need four things</vt:lpstr>
      <vt:lpstr>PowerPoint Presentation</vt:lpstr>
      <vt:lpstr>Defining problem as state space search</vt:lpstr>
      <vt:lpstr>Example 1</vt:lpstr>
      <vt:lpstr>Example 2</vt:lpstr>
      <vt:lpstr>PowerPoint Presentation</vt:lpstr>
      <vt:lpstr>Water jug problem</vt:lpstr>
      <vt:lpstr>Problem description in state space representation</vt:lpstr>
      <vt:lpstr>PowerPoint Presentation</vt:lpstr>
      <vt:lpstr>Operators</vt:lpstr>
      <vt:lpstr>PowerPoint Presentation</vt:lpstr>
      <vt:lpstr>Solution to water jug problem</vt:lpstr>
      <vt:lpstr>ISSUES</vt:lpstr>
      <vt:lpstr>Formal description of the problem</vt:lpstr>
      <vt:lpstr>Production system</vt:lpstr>
      <vt:lpstr> Control Strategy </vt:lpstr>
      <vt:lpstr>Algorithm-Breadth first Search</vt:lpstr>
      <vt:lpstr>Algorithm-Depth first Search</vt:lpstr>
      <vt:lpstr>PowerPoint Presentation</vt:lpstr>
      <vt:lpstr>Travelling Salesman Problem</vt:lpstr>
      <vt:lpstr>Heuristic Search</vt:lpstr>
      <vt:lpstr>PowerPoint Presentation</vt:lpstr>
      <vt:lpstr>PowerPoint Presentation</vt:lpstr>
      <vt:lpstr>PowerPoint Presentation</vt:lpstr>
      <vt:lpstr>Problem Characteristics</vt:lpstr>
      <vt:lpstr>  Is the problem decomposable? ∫x2 +3x+sin2 x cos2 x dx  </vt:lpstr>
      <vt:lpstr>Block world</vt:lpstr>
      <vt:lpstr>Can a solution steps be ignored or undone</vt:lpstr>
      <vt:lpstr>8 puzzle</vt:lpstr>
      <vt:lpstr>Is the problem universe predictable</vt:lpstr>
      <vt:lpstr>Is a Good solution Absolute or Relative? </vt:lpstr>
      <vt:lpstr>  Answer the Question”Is Marcus alive?” Answer this question by representing facts in predicate logic and use inference methods </vt:lpstr>
      <vt:lpstr>PowerPoint Presentation</vt:lpstr>
      <vt:lpstr>Instance of travelling salesman problem</vt:lpstr>
      <vt:lpstr>PATH</vt:lpstr>
      <vt:lpstr>Is the solution a State or Path? </vt:lpstr>
      <vt:lpstr>What is role of knowledge? </vt:lpstr>
      <vt:lpstr>Does the task require interaction with a person</vt:lpstr>
      <vt:lpstr>Production System</vt:lpstr>
      <vt:lpstr>Production System Characteristics</vt:lpstr>
      <vt:lpstr>Four Categories of Production system</vt:lpstr>
      <vt:lpstr>Issues in Design of search Programs</vt:lpstr>
      <vt:lpstr>Algorithm: Check Duplicate node</vt:lpstr>
      <vt:lpstr>Additional Problems</vt:lpstr>
      <vt:lpstr>Algorithm-Generate and test</vt:lpstr>
      <vt:lpstr>PowerPoint Presentation</vt:lpstr>
      <vt:lpstr>Algorithm Hill climbing</vt:lpstr>
      <vt:lpstr>Hill Climbing</vt:lpstr>
      <vt:lpstr>PowerPoint Presentation</vt:lpstr>
      <vt:lpstr>Steepest Ascent Hill Climbing(Gradient search)</vt:lpstr>
      <vt:lpstr>Algorithm</vt:lpstr>
      <vt:lpstr>PowerPoint Presentation</vt:lpstr>
      <vt:lpstr>PowerPoint Presentation</vt:lpstr>
      <vt:lpstr>Hill Climbing Problem</vt:lpstr>
      <vt:lpstr>THREE POSSIBLE MOVES</vt:lpstr>
      <vt:lpstr>PowerPoint Presentation</vt:lpstr>
      <vt:lpstr>PowerPoint Presentation</vt:lpstr>
      <vt:lpstr>Simulated Annealing</vt:lpstr>
      <vt:lpstr>PowerPoint Presentation</vt:lpstr>
      <vt:lpstr>PowerPoint Presentation</vt:lpstr>
      <vt:lpstr>PowerPoint Presentation</vt:lpstr>
      <vt:lpstr>Differences between hill climbing and simulated annealing</vt:lpstr>
      <vt:lpstr>Best First Search</vt:lpstr>
      <vt:lpstr>PowerPoint Presentation</vt:lpstr>
      <vt:lpstr>Best first search algorithm</vt:lpstr>
      <vt:lpstr>A* Algorithm</vt:lpstr>
      <vt:lpstr>PowerPoint Presentation</vt:lpstr>
      <vt:lpstr>PowerPoint Presentation</vt:lpstr>
      <vt:lpstr>PowerPoint Presentation</vt:lpstr>
      <vt:lpstr>Agenda driven search</vt:lpstr>
      <vt:lpstr>Algorithm Agenda driven search</vt:lpstr>
      <vt:lpstr>Dialogue</vt:lpstr>
      <vt:lpstr>AND-OR Graph</vt:lpstr>
      <vt:lpstr>PowerPoint Presentation</vt:lpstr>
      <vt:lpstr>PowerPoint Presentation</vt:lpstr>
      <vt:lpstr>Constraint Satisfaction</vt:lpstr>
      <vt:lpstr>PowerPoint Presentation</vt:lpstr>
      <vt:lpstr>Cryptharithmetic problem</vt:lpstr>
      <vt:lpstr>PowerPoint Presentation</vt:lpstr>
      <vt:lpstr>PowerPoint Presentation</vt:lpstr>
      <vt:lpstr>Mean end analysis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BEENA</dc:creator>
  <cp:lastModifiedBy>Beena Pradeep</cp:lastModifiedBy>
  <cp:revision>138</cp:revision>
  <dcterms:created xsi:type="dcterms:W3CDTF">2019-07-30T07:44:16Z</dcterms:created>
  <dcterms:modified xsi:type="dcterms:W3CDTF">2021-11-13T06:48:57Z</dcterms:modified>
</cp:coreProperties>
</file>